
<file path=[Content_Types].xml><?xml version="1.0" encoding="utf-8"?>
<Types xmlns="http://schemas.openxmlformats.org/package/2006/content-types">
  <Default Extension="emf" ContentType="image/x-emf"/>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bookmarkIdSeed="5">
  <p:sldMasterIdLst>
    <p:sldMasterId id="2147483711" r:id="rId4"/>
    <p:sldMasterId id="2147483717" r:id="rId5"/>
    <p:sldMasterId id="2147483724" r:id="rId6"/>
    <p:sldMasterId id="2147483727" r:id="rId7"/>
    <p:sldMasterId id="2147483733" r:id="rId8"/>
  </p:sldMasterIdLst>
  <p:notesMasterIdLst>
    <p:notesMasterId r:id="rId35"/>
  </p:notesMasterIdLst>
  <p:handoutMasterIdLst>
    <p:handoutMasterId r:id="rId36"/>
  </p:handoutMasterIdLst>
  <p:sldIdLst>
    <p:sldId id="1411" r:id="rId9"/>
    <p:sldId id="1429" r:id="rId10"/>
    <p:sldId id="485" r:id="rId11"/>
    <p:sldId id="1406" r:id="rId12"/>
    <p:sldId id="1408" r:id="rId13"/>
    <p:sldId id="1416" r:id="rId14"/>
    <p:sldId id="343" r:id="rId15"/>
    <p:sldId id="334" r:id="rId16"/>
    <p:sldId id="338" r:id="rId17"/>
    <p:sldId id="342" r:id="rId18"/>
    <p:sldId id="261" r:id="rId19"/>
    <p:sldId id="1426" r:id="rId20"/>
    <p:sldId id="1417" r:id="rId21"/>
    <p:sldId id="1420" r:id="rId22"/>
    <p:sldId id="1423" r:id="rId23"/>
    <p:sldId id="1428" r:id="rId24"/>
    <p:sldId id="1412" r:id="rId25"/>
    <p:sldId id="1419" r:id="rId26"/>
    <p:sldId id="1422" r:id="rId27"/>
    <p:sldId id="1418" r:id="rId28"/>
    <p:sldId id="1424" r:id="rId29"/>
    <p:sldId id="1425" r:id="rId30"/>
    <p:sldId id="1430" r:id="rId31"/>
    <p:sldId id="1431" r:id="rId32"/>
    <p:sldId id="1432" r:id="rId33"/>
    <p:sldId id="1433" r:id="rId34"/>
  </p:sldIdLst>
  <p:sldSz cx="9144000" cy="6858000" type="screen4x3"/>
  <p:notesSz cx="7010400" cy="92964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oper, Colleen M COL USARMY MEDCOM HQ (US)" initials="CCMCUMH(" lastIdx="5" clrIdx="0">
    <p:extLst>
      <p:ext uri="{19B8F6BF-5375-455C-9EA6-DF929625EA0E}">
        <p15:presenceInfo xmlns:p15="http://schemas.microsoft.com/office/powerpoint/2012/main" userId="S-1-5-21-3923692831-1208425469-611280938-7682132" providerId="AD"/>
      </p:ext>
    </p:extLst>
  </p:cmAuthor>
  <p:cmAuthor id="2" name="Paul Goymerac" initials="PG" lastIdx="1" clrIdx="1">
    <p:extLst>
      <p:ext uri="{19B8F6BF-5375-455C-9EA6-DF929625EA0E}">
        <p15:presenceInfo xmlns:p15="http://schemas.microsoft.com/office/powerpoint/2012/main" userId="2703fd66a02fdeb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800000"/>
    <a:srgbClr val="660033"/>
    <a:srgbClr val="008000"/>
    <a:srgbClr val="C49500"/>
    <a:srgbClr val="CCECFF"/>
    <a:srgbClr val="A50021"/>
    <a:srgbClr val="E8EFFF"/>
    <a:srgbClr val="00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imes New Roman"/>
          <a:ea typeface="Times New Roman"/>
          <a:cs typeface="Times New Roman"/>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
          <a:latin typeface="Times New Roman"/>
          <a:ea typeface="Times New Roman"/>
          <a:cs typeface="Times New Roman"/>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
          <a:latin typeface="Times New Roman"/>
          <a:ea typeface="Times New Roman"/>
          <a:cs typeface="Times New Roman"/>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E6"/>
          </a:solidFill>
        </a:fill>
      </a:tcStyle>
    </a:wholeTbl>
    <a:band2H>
      <a:tcTxStyle/>
      <a:tcStyle>
        <a:tcBdr/>
        <a:fill>
          <a:solidFill>
            <a:srgbClr val="E7E7F3"/>
          </a:solidFill>
        </a:fill>
      </a:tcStyle>
    </a:band2H>
    <a:firstCol>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
          <a:latin typeface="Times New Roman"/>
          <a:ea typeface="Times New Roman"/>
          <a:cs typeface="Times New Roman"/>
        </a:font>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imes New Roman"/>
          <a:ea typeface="Times New Roman"/>
          <a:cs typeface="Times New Roman"/>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
          <a:latin typeface="Times New Roman"/>
          <a:ea typeface="Times New Roman"/>
          <a:cs typeface="Times New Roman"/>
        </a:font>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imes New Roman"/>
          <a:ea typeface="Times New Roman"/>
          <a:cs typeface="Times New Roman"/>
        </a:font>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
          <a:latin typeface="Times New Roman"/>
          <a:ea typeface="Times New Roman"/>
          <a:cs typeface="Times New Roman"/>
        </a:font>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608" autoAdjust="0"/>
    <p:restoredTop sz="94098" autoAdjust="0"/>
  </p:normalViewPr>
  <p:slideViewPr>
    <p:cSldViewPr snapToGrid="0">
      <p:cViewPr varScale="1">
        <p:scale>
          <a:sx n="80" d="100"/>
          <a:sy n="80" d="100"/>
        </p:scale>
        <p:origin x="1109" y="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6" d="100"/>
          <a:sy n="86" d="100"/>
        </p:scale>
        <p:origin x="382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8475" cy="466725"/>
          </a:xfrm>
          <a:prstGeom prst="rect">
            <a:avLst/>
          </a:prstGeom>
        </p:spPr>
        <p:txBody>
          <a:bodyPr vert="horz" lIns="91420" tIns="45712" rIns="91420" bIns="45712" rtlCol="0"/>
          <a:lstStyle>
            <a:lvl1pPr algn="l">
              <a:defRPr sz="1200"/>
            </a:lvl1pPr>
          </a:lstStyle>
          <a:p>
            <a:endParaRPr lang="en-US" dirty="0"/>
          </a:p>
        </p:txBody>
      </p:sp>
      <p:sp>
        <p:nvSpPr>
          <p:cNvPr id="3" name="Date Placeholder 2"/>
          <p:cNvSpPr>
            <a:spLocks noGrp="1"/>
          </p:cNvSpPr>
          <p:nvPr>
            <p:ph type="dt" sz="quarter" idx="1"/>
          </p:nvPr>
        </p:nvSpPr>
        <p:spPr>
          <a:xfrm>
            <a:off x="3970340" y="2"/>
            <a:ext cx="3038475" cy="466725"/>
          </a:xfrm>
          <a:prstGeom prst="rect">
            <a:avLst/>
          </a:prstGeom>
        </p:spPr>
        <p:txBody>
          <a:bodyPr vert="horz" lIns="91420" tIns="45712" rIns="91420" bIns="45712" rtlCol="0"/>
          <a:lstStyle>
            <a:lvl1pPr algn="r">
              <a:defRPr sz="1200"/>
            </a:lvl1pPr>
          </a:lstStyle>
          <a:p>
            <a:fld id="{15609087-0F1A-4FAF-908B-95EC7A571928}" type="datetimeFigureOut">
              <a:rPr lang="en-US" smtClean="0"/>
              <a:t>9/30/2026</a:t>
            </a:fld>
            <a:endParaRPr lang="en-US" dirty="0"/>
          </a:p>
        </p:txBody>
      </p:sp>
      <p:sp>
        <p:nvSpPr>
          <p:cNvPr id="4" name="Footer Placeholder 3"/>
          <p:cNvSpPr>
            <a:spLocks noGrp="1"/>
          </p:cNvSpPr>
          <p:nvPr>
            <p:ph type="ftr" sz="quarter" idx="2"/>
          </p:nvPr>
        </p:nvSpPr>
        <p:spPr>
          <a:xfrm>
            <a:off x="2" y="8829677"/>
            <a:ext cx="3038475" cy="466725"/>
          </a:xfrm>
          <a:prstGeom prst="rect">
            <a:avLst/>
          </a:prstGeom>
        </p:spPr>
        <p:txBody>
          <a:bodyPr vert="horz" lIns="91420" tIns="45712" rIns="91420" bIns="4571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40" y="8829677"/>
            <a:ext cx="3038475" cy="466725"/>
          </a:xfrm>
          <a:prstGeom prst="rect">
            <a:avLst/>
          </a:prstGeom>
        </p:spPr>
        <p:txBody>
          <a:bodyPr vert="horz" lIns="91420" tIns="45712" rIns="91420" bIns="45712" rtlCol="0" anchor="b"/>
          <a:lstStyle>
            <a:lvl1pPr algn="r">
              <a:defRPr sz="1200"/>
            </a:lvl1pPr>
          </a:lstStyle>
          <a:p>
            <a:fld id="{46A7BEDE-698B-49B9-892F-0B01AFC44DEC}" type="slidenum">
              <a:rPr lang="en-US" smtClean="0"/>
              <a:t>‹#›</a:t>
            </a:fld>
            <a:endParaRPr lang="en-US" dirty="0"/>
          </a:p>
        </p:txBody>
      </p:sp>
    </p:spTree>
    <p:extLst>
      <p:ext uri="{BB962C8B-B14F-4D97-AF65-F5344CB8AC3E}">
        <p14:creationId xmlns:p14="http://schemas.microsoft.com/office/powerpoint/2010/main" val="4943064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3" name="Shape 93"/>
          <p:cNvSpPr>
            <a:spLocks noGrp="1" noRot="1" noChangeAspect="1"/>
          </p:cNvSpPr>
          <p:nvPr>
            <p:ph type="sldImg"/>
          </p:nvPr>
        </p:nvSpPr>
        <p:spPr>
          <a:xfrm>
            <a:off x="1181100" y="696913"/>
            <a:ext cx="4648200" cy="3486150"/>
          </a:xfrm>
          <a:prstGeom prst="rect">
            <a:avLst/>
          </a:prstGeom>
        </p:spPr>
        <p:txBody>
          <a:bodyPr lIns="93159" tIns="46579" rIns="93159" bIns="46579"/>
          <a:lstStyle/>
          <a:p>
            <a:endParaRPr dirty="0"/>
          </a:p>
        </p:txBody>
      </p:sp>
      <p:sp>
        <p:nvSpPr>
          <p:cNvPr id="94" name="Shape 94"/>
          <p:cNvSpPr>
            <a:spLocks noGrp="1"/>
          </p:cNvSpPr>
          <p:nvPr>
            <p:ph type="body" sz="quarter" idx="1"/>
          </p:nvPr>
        </p:nvSpPr>
        <p:spPr>
          <a:xfrm>
            <a:off x="934722" y="4415792"/>
            <a:ext cx="5140960" cy="4183380"/>
          </a:xfrm>
          <a:prstGeom prst="rect">
            <a:avLst/>
          </a:prstGeom>
        </p:spPr>
        <p:txBody>
          <a:bodyPr lIns="93159" tIns="46579" rIns="93159" bIns="46579"/>
          <a:lstStyle/>
          <a:p>
            <a:endParaRPr/>
          </a:p>
        </p:txBody>
      </p:sp>
    </p:spTree>
    <p:extLst>
      <p:ext uri="{BB962C8B-B14F-4D97-AF65-F5344CB8AC3E}">
        <p14:creationId xmlns:p14="http://schemas.microsoft.com/office/powerpoint/2010/main" val="4170551683"/>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xfrm>
            <a:off x="1200150" y="690563"/>
            <a:ext cx="4611688" cy="3457575"/>
          </a:xfrm>
          <a:ln/>
        </p:spPr>
        <p:txBody>
          <a:bodyPr/>
          <a:lstStyle/>
          <a:p>
            <a:endParaRPr lang="en-US" dirty="0"/>
          </a:p>
        </p:txBody>
      </p:sp>
      <p:sp>
        <p:nvSpPr>
          <p:cNvPr id="8195" name="Notes Placeholder 2"/>
          <p:cNvSpPr>
            <a:spLocks noGrp="1"/>
          </p:cNvSpPr>
          <p:nvPr>
            <p:ph type="body" idx="1"/>
          </p:nvPr>
        </p:nvSpPr>
        <p:spPr>
          <a:noFill/>
          <a:ln/>
        </p:spPr>
        <p:txBody>
          <a:bodyPr/>
          <a:lstStyle/>
          <a:p>
            <a:pPr>
              <a:lnSpc>
                <a:spcPct val="80000"/>
              </a:lnSpc>
            </a:pPr>
            <a:endParaRPr lang="en-US" sz="900" dirty="0"/>
          </a:p>
        </p:txBody>
      </p:sp>
      <p:sp>
        <p:nvSpPr>
          <p:cNvPr id="4" name="Slide Number Placeholder 3"/>
          <p:cNvSpPr>
            <a:spLocks noGrp="1"/>
          </p:cNvSpPr>
          <p:nvPr>
            <p:ph type="sldNum" sz="quarter" idx="5"/>
          </p:nvPr>
        </p:nvSpPr>
        <p:spPr/>
        <p:txBody>
          <a:bodyPr/>
          <a:lstStyle/>
          <a:p>
            <a:pPr>
              <a:defRPr/>
            </a:pPr>
            <a:fld id="{5EA9595A-24A7-4021-BA2D-CE52CDB1CF05}" type="slidenum">
              <a:rPr lang="en-US" smtClean="0">
                <a:solidFill>
                  <a:prstClr val="black"/>
                </a:solidFill>
              </a:rPr>
              <a:pPr>
                <a:defRPr/>
              </a:pPr>
              <a:t>8</a:t>
            </a:fld>
            <a:endParaRPr lang="en-US" dirty="0">
              <a:solidFill>
                <a:prstClr val="black"/>
              </a:solidFill>
            </a:endParaRPr>
          </a:p>
        </p:txBody>
      </p:sp>
    </p:spTree>
    <p:extLst>
      <p:ext uri="{BB962C8B-B14F-4D97-AF65-F5344CB8AC3E}">
        <p14:creationId xmlns:p14="http://schemas.microsoft.com/office/powerpoint/2010/main" val="1319384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xfrm>
            <a:off x="1200150" y="690563"/>
            <a:ext cx="4611688" cy="3457575"/>
          </a:xfrm>
          <a:ln/>
        </p:spPr>
        <p:txBody>
          <a:bodyPr/>
          <a:lstStyle/>
          <a:p>
            <a:endParaRPr lang="en-US" dirty="0"/>
          </a:p>
        </p:txBody>
      </p:sp>
      <p:sp>
        <p:nvSpPr>
          <p:cNvPr id="8195" name="Notes Placeholder 2"/>
          <p:cNvSpPr>
            <a:spLocks noGrp="1"/>
          </p:cNvSpPr>
          <p:nvPr>
            <p:ph type="body" idx="1"/>
          </p:nvPr>
        </p:nvSpPr>
        <p:spPr>
          <a:noFill/>
          <a:ln/>
        </p:spPr>
        <p:txBody>
          <a:bodyPr/>
          <a:lstStyle/>
          <a:p>
            <a:pPr>
              <a:lnSpc>
                <a:spcPct val="80000"/>
              </a:lnSpc>
            </a:pPr>
            <a:endParaRPr lang="en-US" sz="900" dirty="0"/>
          </a:p>
        </p:txBody>
      </p:sp>
      <p:sp>
        <p:nvSpPr>
          <p:cNvPr id="4" name="Slide Number Placeholder 3"/>
          <p:cNvSpPr>
            <a:spLocks noGrp="1"/>
          </p:cNvSpPr>
          <p:nvPr>
            <p:ph type="sldNum" sz="quarter" idx="5"/>
          </p:nvPr>
        </p:nvSpPr>
        <p:spPr/>
        <p:txBody>
          <a:bodyPr/>
          <a:lstStyle/>
          <a:p>
            <a:pPr>
              <a:defRPr/>
            </a:pPr>
            <a:fld id="{5EA9595A-24A7-4021-BA2D-CE52CDB1CF05}" type="slidenum">
              <a:rPr lang="en-US" smtClean="0">
                <a:solidFill>
                  <a:prstClr val="black"/>
                </a:solidFill>
              </a:rPr>
              <a:pPr>
                <a:defRPr/>
              </a:pPr>
              <a:t>9</a:t>
            </a:fld>
            <a:endParaRPr lang="en-US" dirty="0">
              <a:solidFill>
                <a:prstClr val="black"/>
              </a:solidFill>
            </a:endParaRPr>
          </a:p>
        </p:txBody>
      </p:sp>
    </p:spTree>
    <p:extLst>
      <p:ext uri="{BB962C8B-B14F-4D97-AF65-F5344CB8AC3E}">
        <p14:creationId xmlns:p14="http://schemas.microsoft.com/office/powerpoint/2010/main" val="1646052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xfrm>
            <a:off x="1200150" y="690563"/>
            <a:ext cx="4611688" cy="3457575"/>
          </a:xfrm>
          <a:ln/>
        </p:spPr>
        <p:txBody>
          <a:bodyPr/>
          <a:lstStyle/>
          <a:p>
            <a:endParaRPr lang="en-US"/>
          </a:p>
        </p:txBody>
      </p:sp>
      <p:sp>
        <p:nvSpPr>
          <p:cNvPr id="8195" name="Notes Placeholder 2"/>
          <p:cNvSpPr>
            <a:spLocks noGrp="1"/>
          </p:cNvSpPr>
          <p:nvPr>
            <p:ph type="body" idx="1"/>
          </p:nvPr>
        </p:nvSpPr>
        <p:spPr>
          <a:noFill/>
          <a:ln/>
        </p:spPr>
        <p:txBody>
          <a:bodyPr/>
          <a:lstStyle/>
          <a:p>
            <a:pPr>
              <a:lnSpc>
                <a:spcPct val="80000"/>
              </a:lnSpc>
            </a:pPr>
            <a:endParaRPr lang="en-US" sz="900" dirty="0"/>
          </a:p>
        </p:txBody>
      </p:sp>
      <p:sp>
        <p:nvSpPr>
          <p:cNvPr id="4" name="Slide Number Placeholder 3"/>
          <p:cNvSpPr>
            <a:spLocks noGrp="1"/>
          </p:cNvSpPr>
          <p:nvPr>
            <p:ph type="sldNum" sz="quarter" idx="5"/>
          </p:nvPr>
        </p:nvSpPr>
        <p:spPr/>
        <p:txBody>
          <a:bodyPr/>
          <a:lstStyle/>
          <a:p>
            <a:pPr>
              <a:defRPr/>
            </a:pPr>
            <a:fld id="{5EA9595A-24A7-4021-BA2D-CE52CDB1CF05}" type="slidenum">
              <a:rPr lang="en-US" smtClean="0">
                <a:solidFill>
                  <a:prstClr val="black"/>
                </a:solidFill>
              </a:rPr>
              <a:pPr>
                <a:defRPr/>
              </a:pPr>
              <a:t>10</a:t>
            </a:fld>
            <a:endParaRPr lang="en-US">
              <a:solidFill>
                <a:prstClr val="black"/>
              </a:solidFill>
            </a:endParaRPr>
          </a:p>
        </p:txBody>
      </p:sp>
    </p:spTree>
    <p:extLst>
      <p:ext uri="{BB962C8B-B14F-4D97-AF65-F5344CB8AC3E}">
        <p14:creationId xmlns:p14="http://schemas.microsoft.com/office/powerpoint/2010/main" val="4212418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2499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5F3B2-DC70-4B10-69B1-C52E2A4841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1B5C8-36A8-B0C2-A3EC-9613ECB588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3FD76F4-0D71-8D1F-5A5A-84D6FC370AF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7248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93381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7873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Rectangle 26"/>
          <p:cNvSpPr>
            <a:spLocks noGrp="1" noChangeArrowheads="1"/>
          </p:cNvSpPr>
          <p:nvPr>
            <p:ph type="title"/>
          </p:nvPr>
        </p:nvSpPr>
        <p:spPr bwMode="auto">
          <a:xfrm>
            <a:off x="4267200" y="123825"/>
            <a:ext cx="3962400" cy="590550"/>
          </a:xfrm>
          <a:prstGeom prst="rect">
            <a:avLst/>
          </a:prstGeom>
          <a:noFill/>
          <a:ln w="9525">
            <a:noFill/>
            <a:miter lim="800000"/>
            <a:headEnd/>
            <a:tailEnd/>
          </a:ln>
        </p:spPr>
        <p:txBody>
          <a:bodyPr vert="horz" wrap="square" lIns="86493" tIns="43247" rIns="86493" bIns="43247" numCol="1" anchor="ctr" anchorCtr="0" compatLnSpc="1">
            <a:prstTxWarp prst="textNoShape">
              <a:avLst/>
            </a:prstTxWarp>
          </a:bodyPr>
          <a:lstStyle/>
          <a:p>
            <a:pPr lvl="0"/>
            <a:r>
              <a:rPr lang="en-US" dirty="0"/>
              <a:t>Click to edit Master title style</a:t>
            </a:r>
          </a:p>
        </p:txBody>
      </p:sp>
    </p:spTree>
    <p:extLst>
      <p:ext uri="{BB962C8B-B14F-4D97-AF65-F5344CB8AC3E}">
        <p14:creationId xmlns:p14="http://schemas.microsoft.com/office/powerpoint/2010/main" val="2365637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474028" y="11410"/>
            <a:ext cx="4669971" cy="590550"/>
          </a:xfrm>
          <a:prstGeom prst="rect">
            <a:avLst/>
          </a:prstGeom>
        </p:spPr>
        <p:txBody>
          <a:bodyPr/>
          <a:lstStyle>
            <a:lvl1pPr>
              <a:defRPr sz="1350" b="1">
                <a:solidFill>
                  <a:schemeClr val="bg1"/>
                </a:solidFill>
              </a:defRPr>
            </a:lvl1pPr>
          </a:lstStyle>
          <a:p>
            <a:r>
              <a:rPr lang="en-US"/>
              <a:t>Click to edit Master title style</a:t>
            </a:r>
          </a:p>
        </p:txBody>
      </p:sp>
      <p:sp>
        <p:nvSpPr>
          <p:cNvPr id="3" name="Content Placeholder 2"/>
          <p:cNvSpPr>
            <a:spLocks noGrp="1"/>
          </p:cNvSpPr>
          <p:nvPr>
            <p:ph sz="half" idx="1"/>
          </p:nvPr>
        </p:nvSpPr>
        <p:spPr>
          <a:xfrm>
            <a:off x="2" y="950066"/>
            <a:ext cx="4563291" cy="2925253"/>
          </a:xfrm>
          <a:prstGeom prst="rect">
            <a:avLst/>
          </a:prstGeom>
        </p:spPr>
        <p:txBody>
          <a:bodyPr/>
          <a:lstStyle>
            <a:lvl1pPr>
              <a:defRPr sz="1125"/>
            </a:lvl1pPr>
            <a:lvl2pPr>
              <a:defRPr sz="900"/>
            </a:lvl2pPr>
            <a:lvl3pPr>
              <a:defRPr sz="675"/>
            </a:lvl3pPr>
            <a:lvl4pPr>
              <a:defRPr sz="619"/>
            </a:lvl4pPr>
            <a:lvl5pPr>
              <a:defRPr sz="619"/>
            </a:lvl5pPr>
            <a:lvl6pPr>
              <a:defRPr sz="717"/>
            </a:lvl6pPr>
            <a:lvl7pPr>
              <a:defRPr sz="717"/>
            </a:lvl7pPr>
            <a:lvl8pPr>
              <a:defRPr sz="717"/>
            </a:lvl8pPr>
            <a:lvl9pPr>
              <a:defRPr sz="71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0" y="949402"/>
            <a:ext cx="4572000" cy="2926081"/>
          </a:xfrm>
          <a:prstGeom prst="rect">
            <a:avLst/>
          </a:prstGeom>
        </p:spPr>
        <p:txBody>
          <a:bodyPr/>
          <a:lstStyle>
            <a:lvl1pPr>
              <a:defRPr sz="1125"/>
            </a:lvl1pPr>
            <a:lvl2pPr>
              <a:defRPr sz="900"/>
            </a:lvl2pPr>
            <a:lvl3pPr>
              <a:defRPr sz="675"/>
            </a:lvl3pPr>
            <a:lvl4pPr>
              <a:defRPr sz="619"/>
            </a:lvl4pPr>
            <a:lvl5pPr>
              <a:defRPr sz="619"/>
            </a:lvl5pPr>
            <a:lvl6pPr>
              <a:defRPr sz="717"/>
            </a:lvl6pPr>
            <a:lvl7pPr>
              <a:defRPr sz="717"/>
            </a:lvl7pPr>
            <a:lvl8pPr>
              <a:defRPr sz="717"/>
            </a:lvl8pPr>
            <a:lvl9pPr>
              <a:defRPr sz="71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p:cNvCxnSpPr/>
          <p:nvPr/>
        </p:nvCxnSpPr>
        <p:spPr bwMode="auto">
          <a:xfrm rot="5400000">
            <a:off x="1723292" y="3791243"/>
            <a:ext cx="5697416"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1" y="3882693"/>
            <a:ext cx="9144001"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5" name="Content Placeholder 2"/>
          <p:cNvSpPr>
            <a:spLocks noGrp="1"/>
          </p:cNvSpPr>
          <p:nvPr>
            <p:ph sz="half" idx="11"/>
          </p:nvPr>
        </p:nvSpPr>
        <p:spPr>
          <a:xfrm>
            <a:off x="2" y="3882359"/>
            <a:ext cx="4563291" cy="2701327"/>
          </a:xfrm>
          <a:prstGeom prst="rect">
            <a:avLst/>
          </a:prstGeom>
        </p:spPr>
        <p:txBody>
          <a:bodyPr/>
          <a:lstStyle>
            <a:lvl1pPr>
              <a:defRPr sz="1125"/>
            </a:lvl1pPr>
            <a:lvl2pPr>
              <a:defRPr sz="900"/>
            </a:lvl2pPr>
            <a:lvl3pPr>
              <a:defRPr sz="675"/>
            </a:lvl3pPr>
            <a:lvl4pPr>
              <a:defRPr sz="619"/>
            </a:lvl4pPr>
            <a:lvl5pPr>
              <a:defRPr sz="619"/>
            </a:lvl5pPr>
            <a:lvl6pPr>
              <a:defRPr sz="717"/>
            </a:lvl6pPr>
            <a:lvl7pPr>
              <a:defRPr sz="717"/>
            </a:lvl7pPr>
            <a:lvl8pPr>
              <a:defRPr sz="717"/>
            </a:lvl8pPr>
            <a:lvl9pPr>
              <a:defRPr sz="71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p:cNvSpPr>
            <a:spLocks noGrp="1"/>
          </p:cNvSpPr>
          <p:nvPr>
            <p:ph sz="half" idx="12"/>
          </p:nvPr>
        </p:nvSpPr>
        <p:spPr>
          <a:xfrm>
            <a:off x="4576020" y="3882359"/>
            <a:ext cx="4567980" cy="2692617"/>
          </a:xfrm>
          <a:prstGeom prst="rect">
            <a:avLst/>
          </a:prstGeom>
        </p:spPr>
        <p:txBody>
          <a:bodyPr/>
          <a:lstStyle>
            <a:lvl1pPr>
              <a:defRPr sz="1125"/>
            </a:lvl1pPr>
            <a:lvl2pPr>
              <a:defRPr sz="900"/>
            </a:lvl2pPr>
            <a:lvl3pPr>
              <a:defRPr sz="675"/>
            </a:lvl3pPr>
            <a:lvl4pPr>
              <a:defRPr sz="619"/>
            </a:lvl4pPr>
            <a:lvl5pPr>
              <a:defRPr sz="619"/>
            </a:lvl5pPr>
            <a:lvl6pPr>
              <a:defRPr sz="717"/>
            </a:lvl6pPr>
            <a:lvl7pPr>
              <a:defRPr sz="717"/>
            </a:lvl7pPr>
            <a:lvl8pPr>
              <a:defRPr sz="717"/>
            </a:lvl8pPr>
            <a:lvl9pPr>
              <a:defRPr sz="71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3645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5800" y="5703"/>
            <a:ext cx="4648200" cy="612867"/>
          </a:xfrm>
          <a:prstGeom prst="rect">
            <a:avLst/>
          </a:prstGeom>
        </p:spPr>
        <p:txBody>
          <a:bodyPr/>
          <a:lstStyle>
            <a:lvl1pPr>
              <a:defRPr sz="1350" b="1">
                <a:solidFill>
                  <a:schemeClr val="bg1"/>
                </a:solidFill>
                <a:latin typeface=" Arial"/>
              </a:defRPr>
            </a:lvl1pPr>
          </a:lstStyle>
          <a:p>
            <a:r>
              <a:rPr lang="en-US"/>
              <a:t>Click to edit Master title style</a:t>
            </a:r>
          </a:p>
        </p:txBody>
      </p:sp>
    </p:spTree>
    <p:extLst>
      <p:ext uri="{BB962C8B-B14F-4D97-AF65-F5344CB8AC3E}">
        <p14:creationId xmlns:p14="http://schemas.microsoft.com/office/powerpoint/2010/main" val="1033313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5800" y="5705"/>
            <a:ext cx="4648200" cy="612867"/>
          </a:xfrm>
          <a:prstGeom prst="rect">
            <a:avLst/>
          </a:prstGeom>
        </p:spPr>
        <p:txBody>
          <a:bodyPr/>
          <a:lstStyle>
            <a:lvl1pPr>
              <a:defRPr sz="1350" b="1">
                <a:solidFill>
                  <a:schemeClr val="bg1"/>
                </a:solidFill>
                <a:latin typeface=" Arial"/>
              </a:defRPr>
            </a:lvl1pPr>
          </a:lstStyle>
          <a:p>
            <a:r>
              <a:rPr lang="en-US"/>
              <a:t>Click to edit Master title style</a:t>
            </a:r>
          </a:p>
        </p:txBody>
      </p:sp>
    </p:spTree>
    <p:extLst>
      <p:ext uri="{BB962C8B-B14F-4D97-AF65-F5344CB8AC3E}">
        <p14:creationId xmlns:p14="http://schemas.microsoft.com/office/powerpoint/2010/main" val="496127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3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8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581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buFont typeface="Wingdings" pitchFamily="2" charset="2"/>
              <a:buChar char="§"/>
              <a:defRPr sz="2800"/>
            </a:lvl1pPr>
            <a:lvl2pPr>
              <a:buFont typeface="Wingdings" pitchFamily="2" charset="2"/>
              <a:buChar char="§"/>
              <a:defRPr sz="2400"/>
            </a:lvl2pPr>
            <a:lvl3pPr>
              <a:buFont typeface="Wingdings" pitchFamily="2" charset="2"/>
              <a:buChar char="§"/>
              <a:defRPr sz="2000"/>
            </a:lvl3pPr>
            <a:lvl4pPr>
              <a:buFont typeface="Wingdings" pitchFamily="2" charset="2"/>
              <a:buChar char="§"/>
              <a:defRPr sz="1800"/>
            </a:lvl4pPr>
            <a:lvl5pPr>
              <a:buFont typeface="Wingdings" pitchFamily="2" charset="2"/>
              <a:buChar cha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28725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1200" b="1" i="0">
                <a:solidFill>
                  <a:schemeClr val="bg1"/>
                </a:solidFill>
                <a:latin typeface="Arial"/>
                <a:cs typeface="Arial"/>
              </a:defRPr>
            </a:lvl1pPr>
          </a:lstStyle>
          <a:p>
            <a:pPr marL="12700">
              <a:lnSpc>
                <a:spcPts val="1425"/>
              </a:lnSpc>
            </a:pPr>
            <a:endParaRPr spc="-2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defRPr sz="650" b="1" i="0">
                <a:solidFill>
                  <a:schemeClr val="tx1"/>
                </a:solidFill>
                <a:latin typeface="Arial"/>
                <a:cs typeface="Arial"/>
              </a:defRPr>
            </a:lvl1pPr>
          </a:lstStyle>
          <a:p>
            <a:pPr marL="38100">
              <a:lnSpc>
                <a:spcPct val="100000"/>
              </a:lnSpc>
              <a:spcBef>
                <a:spcPts val="35"/>
              </a:spcBef>
            </a:pPr>
            <a:fld id="{81D60167-4931-47E6-BA6A-407CBD079E47}" type="slidenum">
              <a:rPr spc="-25" dirty="0"/>
              <a:t>‹#›</a:t>
            </a:fld>
            <a:endParaRPr spc="-25" dirty="0"/>
          </a:p>
        </p:txBody>
      </p:sp>
    </p:spTree>
    <p:extLst>
      <p:ext uri="{BB962C8B-B14F-4D97-AF65-F5344CB8AC3E}">
        <p14:creationId xmlns:p14="http://schemas.microsoft.com/office/powerpoint/2010/main" val="24240828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5348096" y="50114"/>
            <a:ext cx="2863215" cy="452120"/>
          </a:xfrm>
          <a:prstGeom prst="rect">
            <a:avLst/>
          </a:prstGeom>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1200" b="1" i="0">
                <a:solidFill>
                  <a:schemeClr val="bg1"/>
                </a:solidFill>
                <a:latin typeface="Arial"/>
                <a:cs typeface="Arial"/>
              </a:defRPr>
            </a:lvl1pPr>
          </a:lstStyle>
          <a:p>
            <a:pPr marL="12700">
              <a:lnSpc>
                <a:spcPts val="1425"/>
              </a:lnSpc>
            </a:pPr>
            <a:endParaRPr spc="-25"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defRPr sz="650" b="1" i="0">
                <a:solidFill>
                  <a:schemeClr val="tx1"/>
                </a:solidFill>
                <a:latin typeface="Arial"/>
                <a:cs typeface="Arial"/>
              </a:defRPr>
            </a:lvl1pPr>
          </a:lstStyle>
          <a:p>
            <a:pPr marL="38100">
              <a:lnSpc>
                <a:spcPct val="100000"/>
              </a:lnSpc>
              <a:spcBef>
                <a:spcPts val="35"/>
              </a:spcBef>
            </a:pPr>
            <a:fld id="{81D60167-4931-47E6-BA6A-407CBD079E47}" type="slidenum">
              <a:rPr spc="-25" dirty="0"/>
              <a:t>‹#›</a:t>
            </a:fld>
            <a:endParaRPr spc="-25" dirty="0"/>
          </a:p>
        </p:txBody>
      </p:sp>
    </p:spTree>
    <p:extLst>
      <p:ext uri="{BB962C8B-B14F-4D97-AF65-F5344CB8AC3E}">
        <p14:creationId xmlns:p14="http://schemas.microsoft.com/office/powerpoint/2010/main" val="677016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348096" y="50114"/>
            <a:ext cx="2863215" cy="452120"/>
          </a:xfrm>
          <a:prstGeom prst="rect">
            <a:avLst/>
          </a:prstGeom>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200" b="1" i="0">
                <a:solidFill>
                  <a:schemeClr val="bg1"/>
                </a:solidFill>
                <a:latin typeface="Arial"/>
                <a:cs typeface="Arial"/>
              </a:defRPr>
            </a:lvl1pPr>
          </a:lstStyle>
          <a:p>
            <a:pPr marL="12700">
              <a:lnSpc>
                <a:spcPts val="1425"/>
              </a:lnSpc>
            </a:pPr>
            <a:endParaRPr spc="-25"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7" name="Holder 7"/>
          <p:cNvSpPr>
            <a:spLocks noGrp="1"/>
          </p:cNvSpPr>
          <p:nvPr>
            <p:ph type="sldNum" sz="quarter" idx="7"/>
          </p:nvPr>
        </p:nvSpPr>
        <p:spPr/>
        <p:txBody>
          <a:bodyPr lIns="0" tIns="0" rIns="0" bIns="0"/>
          <a:lstStyle>
            <a:lvl1pPr>
              <a:defRPr sz="650" b="1" i="0">
                <a:solidFill>
                  <a:schemeClr val="tx1"/>
                </a:solidFill>
                <a:latin typeface="Arial"/>
                <a:cs typeface="Arial"/>
              </a:defRPr>
            </a:lvl1pPr>
          </a:lstStyle>
          <a:p>
            <a:pPr marL="38100">
              <a:lnSpc>
                <a:spcPct val="100000"/>
              </a:lnSpc>
              <a:spcBef>
                <a:spcPts val="35"/>
              </a:spcBef>
            </a:pPr>
            <a:fld id="{81D60167-4931-47E6-BA6A-407CBD079E47}" type="slidenum">
              <a:rPr spc="-25" dirty="0"/>
              <a:t>‹#›</a:t>
            </a:fld>
            <a:endParaRPr spc="-25" dirty="0"/>
          </a:p>
        </p:txBody>
      </p:sp>
    </p:spTree>
    <p:extLst>
      <p:ext uri="{BB962C8B-B14F-4D97-AF65-F5344CB8AC3E}">
        <p14:creationId xmlns:p14="http://schemas.microsoft.com/office/powerpoint/2010/main" val="633262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Holder 3"/>
          <p:cNvSpPr>
            <a:spLocks noGrp="1"/>
          </p:cNvSpPr>
          <p:nvPr>
            <p:ph type="ftr" sz="quarter" idx="5"/>
          </p:nvPr>
        </p:nvSpPr>
        <p:spPr/>
        <p:txBody>
          <a:bodyPr lIns="0" tIns="0" rIns="0" bIns="0"/>
          <a:lstStyle>
            <a:lvl1pPr>
              <a:defRPr sz="1200" b="1" i="0">
                <a:solidFill>
                  <a:schemeClr val="bg1"/>
                </a:solidFill>
                <a:latin typeface="Arial"/>
                <a:cs typeface="Arial"/>
              </a:defRPr>
            </a:lvl1pPr>
          </a:lstStyle>
          <a:p>
            <a:pPr marL="12700">
              <a:lnSpc>
                <a:spcPts val="1425"/>
              </a:lnSpc>
            </a:pPr>
            <a:endParaRPr spc="-25"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5" name="Holder 5"/>
          <p:cNvSpPr>
            <a:spLocks noGrp="1"/>
          </p:cNvSpPr>
          <p:nvPr>
            <p:ph type="sldNum" sz="quarter" idx="7"/>
          </p:nvPr>
        </p:nvSpPr>
        <p:spPr/>
        <p:txBody>
          <a:bodyPr lIns="0" tIns="0" rIns="0" bIns="0"/>
          <a:lstStyle>
            <a:lvl1pPr>
              <a:defRPr sz="650" b="1" i="0">
                <a:solidFill>
                  <a:schemeClr val="tx1"/>
                </a:solidFill>
                <a:latin typeface="Arial"/>
                <a:cs typeface="Arial"/>
              </a:defRPr>
            </a:lvl1pPr>
          </a:lstStyle>
          <a:p>
            <a:pPr marL="38100">
              <a:lnSpc>
                <a:spcPct val="100000"/>
              </a:lnSpc>
              <a:spcBef>
                <a:spcPts val="35"/>
              </a:spcBef>
            </a:pPr>
            <a:fld id="{81D60167-4931-47E6-BA6A-407CBD079E47}" type="slidenum">
              <a:rPr spc="-25" dirty="0"/>
              <a:t>‹#›</a:t>
            </a:fld>
            <a:endParaRPr spc="-25" dirty="0"/>
          </a:p>
        </p:txBody>
      </p:sp>
    </p:spTree>
    <p:extLst>
      <p:ext uri="{BB962C8B-B14F-4D97-AF65-F5344CB8AC3E}">
        <p14:creationId xmlns:p14="http://schemas.microsoft.com/office/powerpoint/2010/main" val="4115020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2981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495800" y="5704"/>
            <a:ext cx="4648200" cy="612867"/>
          </a:xfrm>
          <a:prstGeom prst="rect">
            <a:avLst/>
          </a:prstGeom>
        </p:spPr>
        <p:txBody>
          <a:bodyPr/>
          <a:lstStyle>
            <a:lvl1pPr>
              <a:defRPr sz="1500" b="1">
                <a:solidFill>
                  <a:schemeClr val="bg1"/>
                </a:solidFill>
                <a:latin typeface=" Arial"/>
              </a:defRPr>
            </a:lvl1pPr>
          </a:lstStyle>
          <a:p>
            <a:r>
              <a:rPr lang="en-US" dirty="0"/>
              <a:t>Click to edit Master title style</a:t>
            </a:r>
          </a:p>
        </p:txBody>
      </p:sp>
    </p:spTree>
    <p:extLst>
      <p:ext uri="{BB962C8B-B14F-4D97-AF65-F5344CB8AC3E}">
        <p14:creationId xmlns:p14="http://schemas.microsoft.com/office/powerpoint/2010/main" val="293649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endParaRPr dirty="0"/>
          </a:p>
        </p:txBody>
      </p:sp>
    </p:spTree>
    <p:extLst>
      <p:ext uri="{BB962C8B-B14F-4D97-AF65-F5344CB8AC3E}">
        <p14:creationId xmlns:p14="http://schemas.microsoft.com/office/powerpoint/2010/main" val="1174662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0" y="950060"/>
            <a:ext cx="4563291" cy="2925253"/>
          </a:xfrm>
          <a:prstGeom prst="rect">
            <a:avLst/>
          </a:prstGeom>
        </p:spPr>
        <p:txBody>
          <a:bodyPr/>
          <a:lstStyle>
            <a:lvl1pPr>
              <a:defRPr sz="1600"/>
            </a:lvl1pPr>
            <a:lvl2pPr>
              <a:defRPr sz="1400"/>
            </a:lvl2pPr>
            <a:lvl3pPr>
              <a:defRPr sz="1200"/>
            </a:lvl3pPr>
            <a:lvl4pPr>
              <a:defRPr sz="1100"/>
            </a:lvl4pPr>
            <a:lvl5pPr>
              <a:defRPr sz="11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572000" y="949396"/>
            <a:ext cx="4572000" cy="2926081"/>
          </a:xfrm>
          <a:prstGeom prst="rect">
            <a:avLst/>
          </a:prstGeom>
        </p:spPr>
        <p:txBody>
          <a:bodyPr/>
          <a:lstStyle>
            <a:lvl1pPr>
              <a:defRPr sz="1600"/>
            </a:lvl1pPr>
            <a:lvl2pPr>
              <a:defRPr sz="1400"/>
            </a:lvl2pPr>
            <a:lvl3pPr>
              <a:defRPr sz="1200"/>
            </a:lvl3pPr>
            <a:lvl4pPr>
              <a:defRPr sz="1100"/>
            </a:lvl4pPr>
            <a:lvl5pPr>
              <a:defRPr sz="11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p:cNvCxnSpPr/>
          <p:nvPr userDrawn="1"/>
        </p:nvCxnSpPr>
        <p:spPr bwMode="auto">
          <a:xfrm rot="5400000">
            <a:off x="1723292" y="3791243"/>
            <a:ext cx="5697416"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9" name="Straight Connector 8"/>
          <p:cNvCxnSpPr/>
          <p:nvPr userDrawn="1"/>
        </p:nvCxnSpPr>
        <p:spPr bwMode="auto">
          <a:xfrm>
            <a:off x="-1" y="3882693"/>
            <a:ext cx="9144001" cy="0"/>
          </a:xfrm>
          <a:prstGeom prst="line">
            <a:avLst/>
          </a:prstGeom>
          <a:solidFill>
            <a:schemeClr val="accent1"/>
          </a:solidFill>
          <a:ln w="19050" cap="flat" cmpd="sng" algn="ctr">
            <a:solidFill>
              <a:schemeClr val="tx1"/>
            </a:solidFill>
            <a:prstDash val="solid"/>
            <a:round/>
            <a:headEnd type="none" w="med" len="med"/>
            <a:tailEnd type="none" w="med" len="med"/>
          </a:ln>
          <a:effectLst/>
        </p:spPr>
      </p:cxnSp>
      <p:sp>
        <p:nvSpPr>
          <p:cNvPr id="15" name="Content Placeholder 2"/>
          <p:cNvSpPr>
            <a:spLocks noGrp="1"/>
          </p:cNvSpPr>
          <p:nvPr>
            <p:ph sz="half" idx="11"/>
          </p:nvPr>
        </p:nvSpPr>
        <p:spPr>
          <a:xfrm>
            <a:off x="0" y="3882353"/>
            <a:ext cx="4563291" cy="2701327"/>
          </a:xfrm>
          <a:prstGeom prst="rect">
            <a:avLst/>
          </a:prstGeom>
        </p:spPr>
        <p:txBody>
          <a:bodyPr/>
          <a:lstStyle>
            <a:lvl1pPr>
              <a:defRPr sz="1600"/>
            </a:lvl1pPr>
            <a:lvl2pPr>
              <a:defRPr sz="1400"/>
            </a:lvl2pPr>
            <a:lvl3pPr>
              <a:defRPr sz="1200"/>
            </a:lvl3pPr>
            <a:lvl4pPr>
              <a:defRPr sz="1100"/>
            </a:lvl4pPr>
            <a:lvl5pPr>
              <a:defRPr sz="11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p:cNvSpPr>
            <a:spLocks noGrp="1"/>
          </p:cNvSpPr>
          <p:nvPr>
            <p:ph sz="half" idx="12"/>
          </p:nvPr>
        </p:nvSpPr>
        <p:spPr>
          <a:xfrm>
            <a:off x="4576020" y="3882353"/>
            <a:ext cx="4567980" cy="2692617"/>
          </a:xfrm>
          <a:prstGeom prst="rect">
            <a:avLst/>
          </a:prstGeom>
        </p:spPr>
        <p:txBody>
          <a:bodyPr/>
          <a:lstStyle>
            <a:lvl1pPr>
              <a:defRPr sz="1600"/>
            </a:lvl1pPr>
            <a:lvl2pPr>
              <a:defRPr sz="1400"/>
            </a:lvl2pPr>
            <a:lvl3pPr>
              <a:defRPr sz="1200"/>
            </a:lvl3pPr>
            <a:lvl4pPr>
              <a:defRPr sz="1100"/>
            </a:lvl4pPr>
            <a:lvl5pPr>
              <a:defRPr sz="11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248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6596" y="1366346"/>
            <a:ext cx="4042833" cy="4908330"/>
          </a:xfrm>
          <a:prstGeom prst="rect">
            <a:avLst/>
          </a:prstGeo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4572" y="1366346"/>
            <a:ext cx="4042833" cy="4918840"/>
          </a:xfrm>
          <a:prstGeom prst="rect">
            <a:avLst/>
          </a:prstGeom>
        </p:spPr>
        <p:txBody>
          <a:bodyPr/>
          <a:lstStyle>
            <a:lvl1pPr>
              <a:defRPr sz="26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050665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1" y="1052514"/>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685801" y="24241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grpSp>
        <p:nvGrpSpPr>
          <p:cNvPr id="19" name="Group 8"/>
          <p:cNvGrpSpPr/>
          <p:nvPr userDrawn="1"/>
        </p:nvGrpSpPr>
        <p:grpSpPr>
          <a:xfrm>
            <a:off x="0" y="541517"/>
            <a:ext cx="9144000" cy="121481"/>
            <a:chOff x="-8237" y="1309"/>
            <a:chExt cx="9152237" cy="136153"/>
          </a:xfrm>
        </p:grpSpPr>
        <p:sp>
          <p:nvSpPr>
            <p:cNvPr id="21"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sp>
          <p:nvSpPr>
            <p:cNvPr id="22" name="Rectangle 10"/>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grpSp>
      <p:sp>
        <p:nvSpPr>
          <p:cNvPr id="10" name="Title 2">
            <a:extLst>
              <a:ext uri="{FF2B5EF4-FFF2-40B4-BE49-F238E27FC236}">
                <a16:creationId xmlns:a16="http://schemas.microsoft.com/office/drawing/2014/main" id="{D13CC4E5-4104-F2F2-CD71-1B24321F7677}"/>
              </a:ext>
            </a:extLst>
          </p:cNvPr>
          <p:cNvSpPr txBox="1">
            <a:spLocks/>
          </p:cNvSpPr>
          <p:nvPr userDrawn="1"/>
        </p:nvSpPr>
        <p:spPr>
          <a:xfrm>
            <a:off x="4572000" y="-9574"/>
            <a:ext cx="4563772" cy="612867"/>
          </a:xfrm>
          <a:prstGeom prst="rect">
            <a:avLst/>
          </a:prstGeom>
        </p:spPr>
        <p:txBody>
          <a:bodyPr anchor="ctr"/>
          <a:lst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a:lstStyle>
          <a:p>
            <a:endParaRPr lang="en-US" sz="2400" kern="0" dirty="0">
              <a:solidFill>
                <a:schemeClr val="bg1"/>
              </a:solidFill>
            </a:endParaRPr>
          </a:p>
        </p:txBody>
      </p:sp>
      <p:sp>
        <p:nvSpPr>
          <p:cNvPr id="4" name="object 7">
            <a:extLst>
              <a:ext uri="{FF2B5EF4-FFF2-40B4-BE49-F238E27FC236}">
                <a16:creationId xmlns:a16="http://schemas.microsoft.com/office/drawing/2014/main" id="{CC2F5203-470C-D0E3-A131-E83259F4BAE0}"/>
              </a:ext>
            </a:extLst>
          </p:cNvPr>
          <p:cNvSpPr txBox="1"/>
          <p:nvPr userDrawn="1"/>
        </p:nvSpPr>
        <p:spPr>
          <a:xfrm>
            <a:off x="1543245" y="520512"/>
            <a:ext cx="2483629" cy="15132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en-US" sz="900" b="1" dirty="0">
                <a:solidFill>
                  <a:srgbClr val="800000"/>
                </a:solidFill>
                <a:latin typeface="Arial"/>
                <a:cs typeface="Arial"/>
              </a:rPr>
              <a:t>  The American Legion, Department of Texas</a:t>
            </a:r>
            <a:endParaRPr sz="900" dirty="0">
              <a:solidFill>
                <a:srgbClr val="800000"/>
              </a:solidFill>
              <a:latin typeface="Arial"/>
              <a:cs typeface="Arial"/>
            </a:endParaRPr>
          </a:p>
        </p:txBody>
      </p:sp>
      <p:pic>
        <p:nvPicPr>
          <p:cNvPr id="3" name="Picture 2">
            <a:extLst>
              <a:ext uri="{FF2B5EF4-FFF2-40B4-BE49-F238E27FC236}">
                <a16:creationId xmlns:a16="http://schemas.microsoft.com/office/drawing/2014/main" id="{AE85BD70-8ED1-9FDD-A8AE-B13FDC226822}"/>
              </a:ext>
            </a:extLst>
          </p:cNvPr>
          <p:cNvPicPr>
            <a:picLocks noChangeAspect="1"/>
          </p:cNvPicPr>
          <p:nvPr userDrawn="1"/>
        </p:nvPicPr>
        <p:blipFill>
          <a:blip r:embed="rId4"/>
          <a:stretch>
            <a:fillRect/>
          </a:stretch>
        </p:blipFill>
        <p:spPr>
          <a:xfrm>
            <a:off x="0" y="14229"/>
            <a:ext cx="1058972" cy="527288"/>
          </a:xfrm>
          <a:prstGeom prst="rect">
            <a:avLst/>
          </a:prstGeom>
        </p:spPr>
      </p:pic>
      <p:sp>
        <p:nvSpPr>
          <p:cNvPr id="5" name="TextBox 4">
            <a:extLst>
              <a:ext uri="{FF2B5EF4-FFF2-40B4-BE49-F238E27FC236}">
                <a16:creationId xmlns:a16="http://schemas.microsoft.com/office/drawing/2014/main" id="{51E3039D-2725-A11B-E34E-AF10C59931A0}"/>
              </a:ext>
            </a:extLst>
          </p:cNvPr>
          <p:cNvSpPr txBox="1"/>
          <p:nvPr userDrawn="1"/>
        </p:nvSpPr>
        <p:spPr>
          <a:xfrm>
            <a:off x="8229" y="12546"/>
            <a:ext cx="9127544" cy="461665"/>
          </a:xfrm>
          <a:prstGeom prst="rect">
            <a:avLst/>
          </a:prstGeom>
          <a:noFill/>
        </p:spPr>
        <p:txBody>
          <a:bodyPr wrap="square" rtlCol="0">
            <a:spAutoFit/>
          </a:bodyPr>
          <a:lstStyle/>
          <a:p>
            <a:pPr algn="ctr"/>
            <a:r>
              <a:rPr lang="en-US" sz="2400" b="1" dirty="0">
                <a:solidFill>
                  <a:srgbClr val="800000"/>
                </a:solidFill>
              </a:rPr>
              <a:t>2026 – 2030 Long Range Strategic Plan </a:t>
            </a:r>
          </a:p>
        </p:txBody>
      </p:sp>
    </p:spTree>
    <p:extLst>
      <p:ext uri="{BB962C8B-B14F-4D97-AF65-F5344CB8AC3E}">
        <p14:creationId xmlns:p14="http://schemas.microsoft.com/office/powerpoint/2010/main" val="3213122135"/>
      </p:ext>
    </p:extLst>
  </p:cSld>
  <p:clrMap bg1="lt1" tx1="dk1" bg2="lt2" tx2="dk2" accent1="accent1" accent2="accent2" accent3="accent3" accent4="accent4" accent5="accent5" accent6="accent6" hlink="hlink" folHlink="folHlink"/>
  <p:sldLayoutIdLst>
    <p:sldLayoutId id="2147483713" r:id="rId1"/>
    <p:sldLayoutId id="2147483740" r:id="rId2"/>
  </p:sldLayoutIdLst>
  <p:hf hdr="0" dt="0"/>
  <p:txStyles>
    <p:title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p:titleStyle>
    <p:bodyStyle>
      <a:lvl1pPr marL="187206" indent="-187206" algn="l" rtl="0" eaLnBrk="0" fontAlgn="base" hangingPunct="0">
        <a:spcBef>
          <a:spcPct val="20000"/>
        </a:spcBef>
        <a:spcAft>
          <a:spcPct val="0"/>
        </a:spcAft>
        <a:buChar char="•"/>
        <a:defRPr sz="1748">
          <a:solidFill>
            <a:schemeClr val="tx1"/>
          </a:solidFill>
          <a:latin typeface="Arial" pitchFamily="34" charset="0"/>
          <a:ea typeface="+mn-ea"/>
          <a:cs typeface="Arial" pitchFamily="34" charset="0"/>
        </a:defRPr>
      </a:lvl1pPr>
      <a:lvl2pPr marL="405616" indent="-156007" algn="l" rtl="0" eaLnBrk="0" fontAlgn="base" hangingPunct="0">
        <a:spcBef>
          <a:spcPct val="20000"/>
        </a:spcBef>
        <a:spcAft>
          <a:spcPct val="0"/>
        </a:spcAft>
        <a:buChar char="–"/>
        <a:defRPr sz="1529">
          <a:solidFill>
            <a:schemeClr val="tx1"/>
          </a:solidFill>
          <a:latin typeface="Arial" pitchFamily="34" charset="0"/>
          <a:cs typeface="Arial" pitchFamily="34" charset="0"/>
        </a:defRPr>
      </a:lvl2pPr>
      <a:lvl3pPr marL="624023" indent="-124805" algn="l" rtl="0" eaLnBrk="0" fontAlgn="base" hangingPunct="0">
        <a:spcBef>
          <a:spcPct val="20000"/>
        </a:spcBef>
        <a:spcAft>
          <a:spcPct val="0"/>
        </a:spcAft>
        <a:buChar char="•"/>
        <a:defRPr sz="1310">
          <a:solidFill>
            <a:schemeClr val="tx1"/>
          </a:solidFill>
          <a:latin typeface="Arial" pitchFamily="34" charset="0"/>
          <a:cs typeface="Arial" pitchFamily="34" charset="0"/>
        </a:defRPr>
      </a:lvl3pPr>
      <a:lvl4pPr marL="873632" indent="-124805" algn="l" rtl="0" eaLnBrk="0" fontAlgn="base" hangingPunct="0">
        <a:spcBef>
          <a:spcPct val="20000"/>
        </a:spcBef>
        <a:spcAft>
          <a:spcPct val="0"/>
        </a:spcAft>
        <a:buChar char="–"/>
        <a:defRPr sz="1092">
          <a:solidFill>
            <a:schemeClr val="tx1"/>
          </a:solidFill>
          <a:latin typeface="Arial" pitchFamily="34" charset="0"/>
          <a:cs typeface="Arial" pitchFamily="34" charset="0"/>
        </a:defRPr>
      </a:lvl4pPr>
      <a:lvl5pPr marL="1123242" indent="-124805" algn="l" rtl="0" eaLnBrk="0" fontAlgn="base" hangingPunct="0">
        <a:spcBef>
          <a:spcPct val="20000"/>
        </a:spcBef>
        <a:spcAft>
          <a:spcPct val="0"/>
        </a:spcAft>
        <a:buChar char="»"/>
        <a:defRPr sz="1092">
          <a:solidFill>
            <a:schemeClr val="tx1"/>
          </a:solidFill>
          <a:latin typeface="Arial" pitchFamily="34" charset="0"/>
          <a:cs typeface="Arial" pitchFamily="34" charset="0"/>
        </a:defRPr>
      </a:lvl5pPr>
      <a:lvl6pPr marL="1372851" indent="-124805" algn="l" rtl="0" eaLnBrk="1" fontAlgn="base" hangingPunct="1">
        <a:spcBef>
          <a:spcPct val="20000"/>
        </a:spcBef>
        <a:spcAft>
          <a:spcPct val="0"/>
        </a:spcAft>
        <a:buChar char="»"/>
        <a:defRPr sz="1092">
          <a:solidFill>
            <a:schemeClr val="tx1"/>
          </a:solidFill>
          <a:latin typeface="+mn-lt"/>
        </a:defRPr>
      </a:lvl6pPr>
      <a:lvl7pPr marL="1622459" indent="-124805" algn="l" rtl="0" eaLnBrk="1" fontAlgn="base" hangingPunct="1">
        <a:spcBef>
          <a:spcPct val="20000"/>
        </a:spcBef>
        <a:spcAft>
          <a:spcPct val="0"/>
        </a:spcAft>
        <a:buChar char="»"/>
        <a:defRPr sz="1092">
          <a:solidFill>
            <a:schemeClr val="tx1"/>
          </a:solidFill>
          <a:latin typeface="+mn-lt"/>
        </a:defRPr>
      </a:lvl7pPr>
      <a:lvl8pPr marL="1872069" indent="-124805" algn="l" rtl="0" eaLnBrk="1" fontAlgn="base" hangingPunct="1">
        <a:spcBef>
          <a:spcPct val="20000"/>
        </a:spcBef>
        <a:spcAft>
          <a:spcPct val="0"/>
        </a:spcAft>
        <a:buChar char="»"/>
        <a:defRPr sz="1092">
          <a:solidFill>
            <a:schemeClr val="tx1"/>
          </a:solidFill>
          <a:latin typeface="+mn-lt"/>
        </a:defRPr>
      </a:lvl8pPr>
      <a:lvl9pPr marL="2121679" indent="-124805" algn="l" rtl="0" eaLnBrk="1" fontAlgn="base" hangingPunct="1">
        <a:spcBef>
          <a:spcPct val="20000"/>
        </a:spcBef>
        <a:spcAft>
          <a:spcPct val="0"/>
        </a:spcAft>
        <a:buChar char="»"/>
        <a:defRPr sz="1092">
          <a:solidFill>
            <a:schemeClr val="tx1"/>
          </a:solidFill>
          <a:latin typeface="+mn-lt"/>
        </a:defRPr>
      </a:lvl9pPr>
    </p:bodyStyle>
    <p:otherStyle>
      <a:defPPr>
        <a:defRPr lang="en-US"/>
      </a:defPPr>
      <a:lvl1pPr marL="0" algn="l" defTabSz="499219" rtl="0" eaLnBrk="1" latinLnBrk="0" hangingPunct="1">
        <a:defRPr sz="982" kern="1200">
          <a:solidFill>
            <a:schemeClr val="tx1"/>
          </a:solidFill>
          <a:latin typeface="+mn-lt"/>
          <a:ea typeface="+mn-ea"/>
          <a:cs typeface="+mn-cs"/>
        </a:defRPr>
      </a:lvl1pPr>
      <a:lvl2pPr marL="249611" algn="l" defTabSz="499219" rtl="0" eaLnBrk="1" latinLnBrk="0" hangingPunct="1">
        <a:defRPr sz="982" kern="1200">
          <a:solidFill>
            <a:schemeClr val="tx1"/>
          </a:solidFill>
          <a:latin typeface="+mn-lt"/>
          <a:ea typeface="+mn-ea"/>
          <a:cs typeface="+mn-cs"/>
        </a:defRPr>
      </a:lvl2pPr>
      <a:lvl3pPr marL="499219" algn="l" defTabSz="499219" rtl="0" eaLnBrk="1" latinLnBrk="0" hangingPunct="1">
        <a:defRPr sz="982" kern="1200">
          <a:solidFill>
            <a:schemeClr val="tx1"/>
          </a:solidFill>
          <a:latin typeface="+mn-lt"/>
          <a:ea typeface="+mn-ea"/>
          <a:cs typeface="+mn-cs"/>
        </a:defRPr>
      </a:lvl3pPr>
      <a:lvl4pPr marL="748829" algn="l" defTabSz="499219" rtl="0" eaLnBrk="1" latinLnBrk="0" hangingPunct="1">
        <a:defRPr sz="982" kern="1200">
          <a:solidFill>
            <a:schemeClr val="tx1"/>
          </a:solidFill>
          <a:latin typeface="+mn-lt"/>
          <a:ea typeface="+mn-ea"/>
          <a:cs typeface="+mn-cs"/>
        </a:defRPr>
      </a:lvl4pPr>
      <a:lvl5pPr marL="998437" algn="l" defTabSz="499219" rtl="0" eaLnBrk="1" latinLnBrk="0" hangingPunct="1">
        <a:defRPr sz="982" kern="1200">
          <a:solidFill>
            <a:schemeClr val="tx1"/>
          </a:solidFill>
          <a:latin typeface="+mn-lt"/>
          <a:ea typeface="+mn-ea"/>
          <a:cs typeface="+mn-cs"/>
        </a:defRPr>
      </a:lvl5pPr>
      <a:lvl6pPr marL="1248046" algn="l" defTabSz="499219" rtl="0" eaLnBrk="1" latinLnBrk="0" hangingPunct="1">
        <a:defRPr sz="982" kern="1200">
          <a:solidFill>
            <a:schemeClr val="tx1"/>
          </a:solidFill>
          <a:latin typeface="+mn-lt"/>
          <a:ea typeface="+mn-ea"/>
          <a:cs typeface="+mn-cs"/>
        </a:defRPr>
      </a:lvl6pPr>
      <a:lvl7pPr marL="1497655" algn="l" defTabSz="499219" rtl="0" eaLnBrk="1" latinLnBrk="0" hangingPunct="1">
        <a:defRPr sz="982" kern="1200">
          <a:solidFill>
            <a:schemeClr val="tx1"/>
          </a:solidFill>
          <a:latin typeface="+mn-lt"/>
          <a:ea typeface="+mn-ea"/>
          <a:cs typeface="+mn-cs"/>
        </a:defRPr>
      </a:lvl7pPr>
      <a:lvl8pPr marL="1747265" algn="l" defTabSz="499219" rtl="0" eaLnBrk="1" latinLnBrk="0" hangingPunct="1">
        <a:defRPr sz="982" kern="1200">
          <a:solidFill>
            <a:schemeClr val="tx1"/>
          </a:solidFill>
          <a:latin typeface="+mn-lt"/>
          <a:ea typeface="+mn-ea"/>
          <a:cs typeface="+mn-cs"/>
        </a:defRPr>
      </a:lvl8pPr>
      <a:lvl9pPr marL="1996875" algn="l" defTabSz="499219" rtl="0" eaLnBrk="1" latinLnBrk="0" hangingPunct="1">
        <a:defRPr sz="98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4034" y="878338"/>
            <a:ext cx="830896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4032" y="2249937"/>
            <a:ext cx="830896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grpSp>
        <p:nvGrpSpPr>
          <p:cNvPr id="19" name="Group 8"/>
          <p:cNvGrpSpPr/>
          <p:nvPr/>
        </p:nvGrpSpPr>
        <p:grpSpPr>
          <a:xfrm>
            <a:off x="3389316" y="541516"/>
            <a:ext cx="5754684" cy="125221"/>
            <a:chOff x="-8237" y="1309"/>
            <a:chExt cx="9152237" cy="136153"/>
          </a:xfrm>
        </p:grpSpPr>
        <p:sp>
          <p:nvSpPr>
            <p:cNvPr id="21"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549" kern="1200" dirty="0">
                <a:ea typeface="+mn-ea"/>
                <a:cs typeface="+mn-cs"/>
              </a:endParaRPr>
            </a:p>
          </p:txBody>
        </p:sp>
        <p:sp>
          <p:nvSpPr>
            <p:cNvPr id="22" name="Rectangle 10"/>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549" kern="1200" dirty="0">
                <a:ea typeface="+mn-ea"/>
                <a:cs typeface="+mn-cs"/>
              </a:endParaRPr>
            </a:p>
          </p:txBody>
        </p:sp>
      </p:grpSp>
      <p:grpSp>
        <p:nvGrpSpPr>
          <p:cNvPr id="23" name="Group 8"/>
          <p:cNvGrpSpPr/>
          <p:nvPr/>
        </p:nvGrpSpPr>
        <p:grpSpPr>
          <a:xfrm>
            <a:off x="191" y="542986"/>
            <a:ext cx="1476567" cy="114862"/>
            <a:chOff x="-8237" y="1309"/>
            <a:chExt cx="9152237" cy="136153"/>
          </a:xfrm>
        </p:grpSpPr>
        <p:sp>
          <p:nvSpPr>
            <p:cNvPr id="24"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549" kern="1200" dirty="0">
                <a:ea typeface="+mn-ea"/>
                <a:cs typeface="+mn-cs"/>
              </a:endParaRPr>
            </a:p>
          </p:txBody>
        </p:sp>
        <p:sp>
          <p:nvSpPr>
            <p:cNvPr id="25" name="Rectangle 10"/>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549" kern="1200" dirty="0">
                <a:ea typeface="+mn-ea"/>
                <a:cs typeface="+mn-cs"/>
              </a:endParaRPr>
            </a:p>
          </p:txBody>
        </p:sp>
      </p:grpSp>
      <p:sp>
        <p:nvSpPr>
          <p:cNvPr id="26" name="TextBox 25"/>
          <p:cNvSpPr txBox="1"/>
          <p:nvPr/>
        </p:nvSpPr>
        <p:spPr>
          <a:xfrm>
            <a:off x="8487966" y="6642101"/>
            <a:ext cx="656034" cy="184666"/>
          </a:xfrm>
          <a:prstGeom prst="rect">
            <a:avLst/>
          </a:prstGeom>
          <a:noFill/>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base" hangingPunct="1">
              <a:spcBef>
                <a:spcPct val="0"/>
              </a:spcBef>
              <a:spcAft>
                <a:spcPct val="0"/>
              </a:spcAft>
              <a:defRPr/>
            </a:pPr>
            <a:fld id="{0F23C2E3-67BF-4280-A289-64431189A003}" type="slidenum">
              <a:rPr lang="en-US" altLang="en-US" sz="600" b="1" kern="1200" smtClean="0">
                <a:solidFill>
                  <a:srgbClr val="000000"/>
                </a:solidFill>
                <a:ea typeface="+mn-ea"/>
              </a:rPr>
              <a:pPr algn="r" eaLnBrk="1" fontAlgn="base" hangingPunct="1">
                <a:spcBef>
                  <a:spcPct val="0"/>
                </a:spcBef>
                <a:spcAft>
                  <a:spcPct val="0"/>
                </a:spcAft>
                <a:defRPr/>
              </a:pPr>
              <a:t>‹#›</a:t>
            </a:fld>
            <a:endParaRPr lang="en-US" altLang="en-US" sz="600" b="1" kern="1200" dirty="0">
              <a:solidFill>
                <a:srgbClr val="000000"/>
              </a:solidFill>
              <a:ea typeface="+mn-ea"/>
            </a:endParaRPr>
          </a:p>
        </p:txBody>
      </p:sp>
      <p:grpSp>
        <p:nvGrpSpPr>
          <p:cNvPr id="33" name="Group 8"/>
          <p:cNvGrpSpPr/>
          <p:nvPr userDrawn="1"/>
        </p:nvGrpSpPr>
        <p:grpSpPr>
          <a:xfrm>
            <a:off x="3389316" y="541512"/>
            <a:ext cx="5754684" cy="125221"/>
            <a:chOff x="-8237" y="1309"/>
            <a:chExt cx="9152237" cy="136153"/>
          </a:xfrm>
        </p:grpSpPr>
        <p:sp>
          <p:nvSpPr>
            <p:cNvPr id="34"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976" kern="1200" dirty="0">
                <a:ea typeface="+mn-ea"/>
                <a:cs typeface="+mn-cs"/>
              </a:endParaRPr>
            </a:p>
          </p:txBody>
        </p:sp>
        <p:sp>
          <p:nvSpPr>
            <p:cNvPr id="35" name="Rectangle 10"/>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976" kern="1200" dirty="0">
                <a:ea typeface="+mn-ea"/>
                <a:cs typeface="+mn-cs"/>
              </a:endParaRPr>
            </a:p>
          </p:txBody>
        </p:sp>
      </p:grpSp>
      <p:grpSp>
        <p:nvGrpSpPr>
          <p:cNvPr id="36" name="Group 8"/>
          <p:cNvGrpSpPr/>
          <p:nvPr userDrawn="1"/>
        </p:nvGrpSpPr>
        <p:grpSpPr>
          <a:xfrm>
            <a:off x="189" y="542986"/>
            <a:ext cx="1476567" cy="114862"/>
            <a:chOff x="-8237" y="1309"/>
            <a:chExt cx="9152237" cy="136153"/>
          </a:xfrm>
        </p:grpSpPr>
        <p:sp>
          <p:nvSpPr>
            <p:cNvPr id="37"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976" kern="1200" dirty="0">
                <a:ea typeface="+mn-ea"/>
                <a:cs typeface="+mn-cs"/>
              </a:endParaRPr>
            </a:p>
          </p:txBody>
        </p:sp>
        <p:sp>
          <p:nvSpPr>
            <p:cNvPr id="38" name="Rectangle 10"/>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976" kern="1200" dirty="0">
                <a:ea typeface="+mn-ea"/>
                <a:cs typeface="+mn-cs"/>
              </a:endParaRPr>
            </a:p>
          </p:txBody>
        </p:sp>
      </p:grpSp>
      <p:sp>
        <p:nvSpPr>
          <p:cNvPr id="39" name="Text Box 28"/>
          <p:cNvSpPr txBox="1">
            <a:spLocks noChangeArrowheads="1"/>
          </p:cNvSpPr>
          <p:nvPr userDrawn="1"/>
        </p:nvSpPr>
        <p:spPr bwMode="auto">
          <a:xfrm>
            <a:off x="2827338" y="6716718"/>
            <a:ext cx="3497262" cy="10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fontAlgn="base">
              <a:spcBef>
                <a:spcPct val="0"/>
              </a:spcBef>
              <a:spcAft>
                <a:spcPct val="0"/>
              </a:spcAft>
              <a:defRPr/>
            </a:pPr>
            <a:r>
              <a:rPr lang="en-US" altLang="en-US" sz="656" b="1" dirty="0">
                <a:solidFill>
                  <a:srgbClr val="00B050"/>
                </a:solidFill>
                <a:latin typeface=" Arial"/>
                <a:sym typeface="Times New Roman"/>
              </a:rPr>
              <a:t>CUI</a:t>
            </a:r>
          </a:p>
        </p:txBody>
      </p:sp>
      <p:sp>
        <p:nvSpPr>
          <p:cNvPr id="3" name="object 7">
            <a:extLst>
              <a:ext uri="{FF2B5EF4-FFF2-40B4-BE49-F238E27FC236}">
                <a16:creationId xmlns:a16="http://schemas.microsoft.com/office/drawing/2014/main" id="{B7BD2962-1470-029C-7207-DDDD38EB93B1}"/>
              </a:ext>
            </a:extLst>
          </p:cNvPr>
          <p:cNvSpPr txBox="1"/>
          <p:nvPr userDrawn="1"/>
        </p:nvSpPr>
        <p:spPr>
          <a:xfrm>
            <a:off x="1543245" y="520512"/>
            <a:ext cx="2483629" cy="15132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en-US" sz="900" b="1" dirty="0">
                <a:solidFill>
                  <a:srgbClr val="800000"/>
                </a:solidFill>
                <a:latin typeface="Arial"/>
                <a:cs typeface="Arial"/>
              </a:rPr>
              <a:t>  The American Legion, Department of Texas</a:t>
            </a:r>
            <a:endParaRPr sz="900" dirty="0">
              <a:solidFill>
                <a:srgbClr val="800000"/>
              </a:solidFill>
              <a:latin typeface="Arial"/>
              <a:cs typeface="Arial"/>
            </a:endParaRPr>
          </a:p>
        </p:txBody>
      </p:sp>
      <p:pic>
        <p:nvPicPr>
          <p:cNvPr id="4" name="Picture 3">
            <a:extLst>
              <a:ext uri="{FF2B5EF4-FFF2-40B4-BE49-F238E27FC236}">
                <a16:creationId xmlns:a16="http://schemas.microsoft.com/office/drawing/2014/main" id="{3AC5F23B-8EA4-C540-BC0D-B946D52F6725}"/>
              </a:ext>
            </a:extLst>
          </p:cNvPr>
          <p:cNvPicPr>
            <a:picLocks noChangeAspect="1"/>
          </p:cNvPicPr>
          <p:nvPr userDrawn="1"/>
        </p:nvPicPr>
        <p:blipFill>
          <a:blip r:embed="rId6"/>
          <a:stretch>
            <a:fillRect/>
          </a:stretch>
        </p:blipFill>
        <p:spPr>
          <a:xfrm>
            <a:off x="0" y="14229"/>
            <a:ext cx="1058972" cy="527288"/>
          </a:xfrm>
          <a:prstGeom prst="rect">
            <a:avLst/>
          </a:prstGeom>
        </p:spPr>
      </p:pic>
      <p:sp>
        <p:nvSpPr>
          <p:cNvPr id="5" name="TextBox 4">
            <a:extLst>
              <a:ext uri="{FF2B5EF4-FFF2-40B4-BE49-F238E27FC236}">
                <a16:creationId xmlns:a16="http://schemas.microsoft.com/office/drawing/2014/main" id="{95E377C2-7FD9-DC46-29B4-A9B119059872}"/>
              </a:ext>
            </a:extLst>
          </p:cNvPr>
          <p:cNvSpPr txBox="1"/>
          <p:nvPr userDrawn="1"/>
        </p:nvSpPr>
        <p:spPr>
          <a:xfrm>
            <a:off x="2079676" y="32959"/>
            <a:ext cx="5330305" cy="461665"/>
          </a:xfrm>
          <a:prstGeom prst="rect">
            <a:avLst/>
          </a:prstGeom>
          <a:noFill/>
        </p:spPr>
        <p:txBody>
          <a:bodyPr wrap="none" rtlCol="0">
            <a:spAutoFit/>
          </a:bodyPr>
          <a:lstStyle/>
          <a:p>
            <a:r>
              <a:rPr lang="en-US" sz="2400" b="1" dirty="0">
                <a:solidFill>
                  <a:srgbClr val="800000"/>
                </a:solidFill>
              </a:rPr>
              <a:t>2026 – 2030 Long Range Strategic Plan</a:t>
            </a:r>
          </a:p>
        </p:txBody>
      </p:sp>
    </p:spTree>
    <p:extLst>
      <p:ext uri="{BB962C8B-B14F-4D97-AF65-F5344CB8AC3E}">
        <p14:creationId xmlns:p14="http://schemas.microsoft.com/office/powerpoint/2010/main" val="369755910"/>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Lst>
  <p:hf hdr="0" dt="0"/>
  <p:txStyles>
    <p:titleStyle>
      <a:lvl1pPr algn="ctr" rtl="0" eaLnBrk="1" fontAlgn="base" hangingPunct="1">
        <a:spcBef>
          <a:spcPct val="0"/>
        </a:spcBef>
        <a:spcAft>
          <a:spcPct val="0"/>
        </a:spcAft>
        <a:defRPr sz="1802">
          <a:solidFill>
            <a:schemeClr val="tx2"/>
          </a:solidFill>
          <a:latin typeface="Arial" pitchFamily="34" charset="0"/>
          <a:ea typeface="+mj-ea"/>
          <a:cs typeface="Arial" pitchFamily="34" charset="0"/>
        </a:defRPr>
      </a:lvl1pPr>
      <a:lvl2pPr algn="ctr" rtl="0" eaLnBrk="1" fontAlgn="base" hangingPunct="1">
        <a:spcBef>
          <a:spcPct val="0"/>
        </a:spcBef>
        <a:spcAft>
          <a:spcPct val="0"/>
        </a:spcAft>
        <a:defRPr sz="1802">
          <a:solidFill>
            <a:schemeClr val="tx2"/>
          </a:solidFill>
          <a:latin typeface="Arial" charset="0"/>
          <a:cs typeface="Arial" charset="0"/>
        </a:defRPr>
      </a:lvl2pPr>
      <a:lvl3pPr algn="ctr" rtl="0" eaLnBrk="1" fontAlgn="base" hangingPunct="1">
        <a:spcBef>
          <a:spcPct val="0"/>
        </a:spcBef>
        <a:spcAft>
          <a:spcPct val="0"/>
        </a:spcAft>
        <a:defRPr sz="1802">
          <a:solidFill>
            <a:schemeClr val="tx2"/>
          </a:solidFill>
          <a:latin typeface="Arial" charset="0"/>
          <a:cs typeface="Arial" charset="0"/>
        </a:defRPr>
      </a:lvl3pPr>
      <a:lvl4pPr algn="ctr" rtl="0" eaLnBrk="1" fontAlgn="base" hangingPunct="1">
        <a:spcBef>
          <a:spcPct val="0"/>
        </a:spcBef>
        <a:spcAft>
          <a:spcPct val="0"/>
        </a:spcAft>
        <a:defRPr sz="1802">
          <a:solidFill>
            <a:schemeClr val="tx2"/>
          </a:solidFill>
          <a:latin typeface="Arial" charset="0"/>
          <a:cs typeface="Arial" charset="0"/>
        </a:defRPr>
      </a:lvl4pPr>
      <a:lvl5pPr algn="ctr" rtl="0" eaLnBrk="1" fontAlgn="base" hangingPunct="1">
        <a:spcBef>
          <a:spcPct val="0"/>
        </a:spcBef>
        <a:spcAft>
          <a:spcPct val="0"/>
        </a:spcAft>
        <a:defRPr sz="1802">
          <a:solidFill>
            <a:schemeClr val="tx2"/>
          </a:solidFill>
          <a:latin typeface="Arial" charset="0"/>
          <a:cs typeface="Arial" charset="0"/>
        </a:defRPr>
      </a:lvl5pPr>
      <a:lvl6pPr marL="187213" algn="ctr" rtl="0" eaLnBrk="1" fontAlgn="base" hangingPunct="1">
        <a:spcBef>
          <a:spcPct val="0"/>
        </a:spcBef>
        <a:spcAft>
          <a:spcPct val="0"/>
        </a:spcAft>
        <a:defRPr sz="1802">
          <a:solidFill>
            <a:schemeClr val="tx2"/>
          </a:solidFill>
          <a:latin typeface="Times New Roman" pitchFamily="18" charset="0"/>
        </a:defRPr>
      </a:lvl6pPr>
      <a:lvl7pPr marL="374423" algn="ctr" rtl="0" eaLnBrk="1" fontAlgn="base" hangingPunct="1">
        <a:spcBef>
          <a:spcPct val="0"/>
        </a:spcBef>
        <a:spcAft>
          <a:spcPct val="0"/>
        </a:spcAft>
        <a:defRPr sz="1802">
          <a:solidFill>
            <a:schemeClr val="tx2"/>
          </a:solidFill>
          <a:latin typeface="Times New Roman" pitchFamily="18" charset="0"/>
        </a:defRPr>
      </a:lvl7pPr>
      <a:lvl8pPr marL="561635" algn="ctr" rtl="0" eaLnBrk="1" fontAlgn="base" hangingPunct="1">
        <a:spcBef>
          <a:spcPct val="0"/>
        </a:spcBef>
        <a:spcAft>
          <a:spcPct val="0"/>
        </a:spcAft>
        <a:defRPr sz="1802">
          <a:solidFill>
            <a:schemeClr val="tx2"/>
          </a:solidFill>
          <a:latin typeface="Times New Roman" pitchFamily="18" charset="0"/>
        </a:defRPr>
      </a:lvl8pPr>
      <a:lvl9pPr marL="748847" algn="ctr" rtl="0" eaLnBrk="1" fontAlgn="base" hangingPunct="1">
        <a:spcBef>
          <a:spcPct val="0"/>
        </a:spcBef>
        <a:spcAft>
          <a:spcPct val="0"/>
        </a:spcAft>
        <a:defRPr sz="1802">
          <a:solidFill>
            <a:schemeClr val="tx2"/>
          </a:solidFill>
          <a:latin typeface="Times New Roman" pitchFamily="18" charset="0"/>
        </a:defRPr>
      </a:lvl9pPr>
    </p:titleStyle>
    <p:bodyStyle>
      <a:lvl1pPr marL="140408" indent="-140408" algn="l" rtl="0" eaLnBrk="1" fontAlgn="base" hangingPunct="1">
        <a:spcBef>
          <a:spcPct val="20000"/>
        </a:spcBef>
        <a:spcAft>
          <a:spcPct val="0"/>
        </a:spcAft>
        <a:buChar char="•"/>
        <a:defRPr sz="1311">
          <a:solidFill>
            <a:schemeClr val="tx1"/>
          </a:solidFill>
          <a:latin typeface="Arial" pitchFamily="34" charset="0"/>
          <a:ea typeface="+mn-ea"/>
          <a:cs typeface="Arial" pitchFamily="34" charset="0"/>
        </a:defRPr>
      </a:lvl1pPr>
      <a:lvl2pPr marL="304220" indent="-117008" algn="l" rtl="0" eaLnBrk="1" fontAlgn="base" hangingPunct="1">
        <a:spcBef>
          <a:spcPct val="20000"/>
        </a:spcBef>
        <a:spcAft>
          <a:spcPct val="0"/>
        </a:spcAft>
        <a:buChar char="–"/>
        <a:defRPr sz="1147">
          <a:solidFill>
            <a:schemeClr val="tx1"/>
          </a:solidFill>
          <a:latin typeface="Arial" pitchFamily="34" charset="0"/>
          <a:cs typeface="Arial" pitchFamily="34" charset="0"/>
        </a:defRPr>
      </a:lvl2pPr>
      <a:lvl3pPr marL="468029" indent="-93606" algn="l" rtl="0" eaLnBrk="1" fontAlgn="base" hangingPunct="1">
        <a:spcBef>
          <a:spcPct val="20000"/>
        </a:spcBef>
        <a:spcAft>
          <a:spcPct val="0"/>
        </a:spcAft>
        <a:buChar char="•"/>
        <a:defRPr sz="982">
          <a:solidFill>
            <a:schemeClr val="tx1"/>
          </a:solidFill>
          <a:latin typeface="Arial" pitchFamily="34" charset="0"/>
          <a:cs typeface="Arial" pitchFamily="34" charset="0"/>
        </a:defRPr>
      </a:lvl3pPr>
      <a:lvl4pPr marL="655241" indent="-93606" algn="l" rtl="0" eaLnBrk="1" fontAlgn="base" hangingPunct="1">
        <a:spcBef>
          <a:spcPct val="20000"/>
        </a:spcBef>
        <a:spcAft>
          <a:spcPct val="0"/>
        </a:spcAft>
        <a:buChar char="–"/>
        <a:defRPr sz="819">
          <a:solidFill>
            <a:schemeClr val="tx1"/>
          </a:solidFill>
          <a:latin typeface="Arial" pitchFamily="34" charset="0"/>
          <a:cs typeface="Arial" pitchFamily="34" charset="0"/>
        </a:defRPr>
      </a:lvl4pPr>
      <a:lvl5pPr marL="842453" indent="-93606" algn="l" rtl="0" eaLnBrk="1" fontAlgn="base" hangingPunct="1">
        <a:spcBef>
          <a:spcPct val="20000"/>
        </a:spcBef>
        <a:spcAft>
          <a:spcPct val="0"/>
        </a:spcAft>
        <a:buChar char="»"/>
        <a:defRPr sz="819">
          <a:solidFill>
            <a:schemeClr val="tx1"/>
          </a:solidFill>
          <a:latin typeface="Arial" pitchFamily="34" charset="0"/>
          <a:cs typeface="Arial" pitchFamily="34" charset="0"/>
        </a:defRPr>
      </a:lvl5pPr>
      <a:lvl6pPr marL="1029664" indent="-93606" algn="l" rtl="0" eaLnBrk="1" fontAlgn="base" hangingPunct="1">
        <a:spcBef>
          <a:spcPct val="20000"/>
        </a:spcBef>
        <a:spcAft>
          <a:spcPct val="0"/>
        </a:spcAft>
        <a:buChar char="»"/>
        <a:defRPr sz="819">
          <a:solidFill>
            <a:schemeClr val="tx1"/>
          </a:solidFill>
          <a:latin typeface="+mn-lt"/>
        </a:defRPr>
      </a:lvl6pPr>
      <a:lvl7pPr marL="1216875" indent="-93606" algn="l" rtl="0" eaLnBrk="1" fontAlgn="base" hangingPunct="1">
        <a:spcBef>
          <a:spcPct val="20000"/>
        </a:spcBef>
        <a:spcAft>
          <a:spcPct val="0"/>
        </a:spcAft>
        <a:buChar char="»"/>
        <a:defRPr sz="819">
          <a:solidFill>
            <a:schemeClr val="tx1"/>
          </a:solidFill>
          <a:latin typeface="+mn-lt"/>
        </a:defRPr>
      </a:lvl7pPr>
      <a:lvl8pPr marL="1404087" indent="-93606" algn="l" rtl="0" eaLnBrk="1" fontAlgn="base" hangingPunct="1">
        <a:spcBef>
          <a:spcPct val="20000"/>
        </a:spcBef>
        <a:spcAft>
          <a:spcPct val="0"/>
        </a:spcAft>
        <a:buChar char="»"/>
        <a:defRPr sz="819">
          <a:solidFill>
            <a:schemeClr val="tx1"/>
          </a:solidFill>
          <a:latin typeface="+mn-lt"/>
        </a:defRPr>
      </a:lvl8pPr>
      <a:lvl9pPr marL="1591299" indent="-93606" algn="l" rtl="0" eaLnBrk="1" fontAlgn="base" hangingPunct="1">
        <a:spcBef>
          <a:spcPct val="20000"/>
        </a:spcBef>
        <a:spcAft>
          <a:spcPct val="0"/>
        </a:spcAft>
        <a:buChar char="»"/>
        <a:defRPr sz="819">
          <a:solidFill>
            <a:schemeClr val="tx1"/>
          </a:solidFill>
          <a:latin typeface="+mn-lt"/>
        </a:defRPr>
      </a:lvl9pPr>
    </p:bodyStyle>
    <p:otherStyle>
      <a:defPPr>
        <a:defRPr lang="en-US"/>
      </a:defPPr>
      <a:lvl1pPr marL="0" algn="l" defTabSz="374423" rtl="0" eaLnBrk="1" latinLnBrk="0" hangingPunct="1">
        <a:defRPr sz="737" kern="1200">
          <a:solidFill>
            <a:schemeClr val="tx1"/>
          </a:solidFill>
          <a:latin typeface="+mn-lt"/>
          <a:ea typeface="+mn-ea"/>
          <a:cs typeface="+mn-cs"/>
        </a:defRPr>
      </a:lvl1pPr>
      <a:lvl2pPr marL="187213" algn="l" defTabSz="374423" rtl="0" eaLnBrk="1" latinLnBrk="0" hangingPunct="1">
        <a:defRPr sz="737" kern="1200">
          <a:solidFill>
            <a:schemeClr val="tx1"/>
          </a:solidFill>
          <a:latin typeface="+mn-lt"/>
          <a:ea typeface="+mn-ea"/>
          <a:cs typeface="+mn-cs"/>
        </a:defRPr>
      </a:lvl2pPr>
      <a:lvl3pPr marL="374423" algn="l" defTabSz="374423" rtl="0" eaLnBrk="1" latinLnBrk="0" hangingPunct="1">
        <a:defRPr sz="737" kern="1200">
          <a:solidFill>
            <a:schemeClr val="tx1"/>
          </a:solidFill>
          <a:latin typeface="+mn-lt"/>
          <a:ea typeface="+mn-ea"/>
          <a:cs typeface="+mn-cs"/>
        </a:defRPr>
      </a:lvl3pPr>
      <a:lvl4pPr marL="561635" algn="l" defTabSz="374423" rtl="0" eaLnBrk="1" latinLnBrk="0" hangingPunct="1">
        <a:defRPr sz="737" kern="1200">
          <a:solidFill>
            <a:schemeClr val="tx1"/>
          </a:solidFill>
          <a:latin typeface="+mn-lt"/>
          <a:ea typeface="+mn-ea"/>
          <a:cs typeface="+mn-cs"/>
        </a:defRPr>
      </a:lvl4pPr>
      <a:lvl5pPr marL="748847" algn="l" defTabSz="374423" rtl="0" eaLnBrk="1" latinLnBrk="0" hangingPunct="1">
        <a:defRPr sz="737" kern="1200">
          <a:solidFill>
            <a:schemeClr val="tx1"/>
          </a:solidFill>
          <a:latin typeface="+mn-lt"/>
          <a:ea typeface="+mn-ea"/>
          <a:cs typeface="+mn-cs"/>
        </a:defRPr>
      </a:lvl5pPr>
      <a:lvl6pPr marL="936058" algn="l" defTabSz="374423" rtl="0" eaLnBrk="1" latinLnBrk="0" hangingPunct="1">
        <a:defRPr sz="737" kern="1200">
          <a:solidFill>
            <a:schemeClr val="tx1"/>
          </a:solidFill>
          <a:latin typeface="+mn-lt"/>
          <a:ea typeface="+mn-ea"/>
          <a:cs typeface="+mn-cs"/>
        </a:defRPr>
      </a:lvl6pPr>
      <a:lvl7pPr marL="1123269" algn="l" defTabSz="374423" rtl="0" eaLnBrk="1" latinLnBrk="0" hangingPunct="1">
        <a:defRPr sz="737" kern="1200">
          <a:solidFill>
            <a:schemeClr val="tx1"/>
          </a:solidFill>
          <a:latin typeface="+mn-lt"/>
          <a:ea typeface="+mn-ea"/>
          <a:cs typeface="+mn-cs"/>
        </a:defRPr>
      </a:lvl7pPr>
      <a:lvl8pPr marL="1310482" algn="l" defTabSz="374423" rtl="0" eaLnBrk="1" latinLnBrk="0" hangingPunct="1">
        <a:defRPr sz="737" kern="1200">
          <a:solidFill>
            <a:schemeClr val="tx1"/>
          </a:solidFill>
          <a:latin typeface="+mn-lt"/>
          <a:ea typeface="+mn-ea"/>
          <a:cs typeface="+mn-cs"/>
        </a:defRPr>
      </a:lvl8pPr>
      <a:lvl9pPr marL="1497694" algn="l" defTabSz="374423" rtl="0" eaLnBrk="1" latinLnBrk="0" hangingPunct="1">
        <a:defRPr sz="73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1" y="1052514"/>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1" y="24241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20" name="TextBox 19"/>
          <p:cNvSpPr txBox="1"/>
          <p:nvPr/>
        </p:nvSpPr>
        <p:spPr>
          <a:xfrm>
            <a:off x="8269289" y="6642101"/>
            <a:ext cx="874712" cy="196336"/>
          </a:xfrm>
          <a:prstGeom prst="rect">
            <a:avLst/>
          </a:prstGeom>
          <a:noFill/>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fontAlgn="base" hangingPunct="1">
              <a:spcBef>
                <a:spcPct val="0"/>
              </a:spcBef>
              <a:spcAft>
                <a:spcPct val="0"/>
              </a:spcAft>
              <a:defRPr/>
            </a:pPr>
            <a:fld id="{0F23C2E3-67BF-4280-A289-64431189A003}" type="slidenum">
              <a:rPr lang="en-US" altLang="en-US" sz="676" b="1" kern="1200" smtClean="0">
                <a:solidFill>
                  <a:srgbClr val="000000"/>
                </a:solidFill>
                <a:ea typeface="+mn-ea"/>
              </a:rPr>
              <a:pPr algn="r" eaLnBrk="1" fontAlgn="base" hangingPunct="1">
                <a:spcBef>
                  <a:spcPct val="0"/>
                </a:spcBef>
                <a:spcAft>
                  <a:spcPct val="0"/>
                </a:spcAft>
                <a:defRPr/>
              </a:pPr>
              <a:t>‹#›</a:t>
            </a:fld>
            <a:endParaRPr lang="en-US" altLang="en-US" sz="676" b="1" kern="1200" dirty="0">
              <a:solidFill>
                <a:srgbClr val="000000"/>
              </a:solidFill>
              <a:ea typeface="+mn-ea"/>
            </a:endParaRPr>
          </a:p>
        </p:txBody>
      </p:sp>
      <p:grpSp>
        <p:nvGrpSpPr>
          <p:cNvPr id="19" name="Group 8"/>
          <p:cNvGrpSpPr/>
          <p:nvPr userDrawn="1"/>
        </p:nvGrpSpPr>
        <p:grpSpPr>
          <a:xfrm>
            <a:off x="0" y="541511"/>
            <a:ext cx="9144000" cy="98672"/>
            <a:chOff x="-8237" y="1309"/>
            <a:chExt cx="9152237" cy="148639"/>
          </a:xfrm>
        </p:grpSpPr>
        <p:sp>
          <p:nvSpPr>
            <p:cNvPr id="21"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976" kern="1200" dirty="0">
                <a:ea typeface="+mn-ea"/>
                <a:cs typeface="+mn-cs"/>
              </a:endParaRPr>
            </a:p>
          </p:txBody>
        </p:sp>
        <p:sp>
          <p:nvSpPr>
            <p:cNvPr id="22" name="Rectangle 10"/>
            <p:cNvSpPr/>
            <p:nvPr/>
          </p:nvSpPr>
          <p:spPr>
            <a:xfrm>
              <a:off x="-8237" y="68730"/>
              <a:ext cx="9152237" cy="81218"/>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hangingPunct="1">
                <a:defRPr sz="1300"/>
              </a:pPr>
              <a:endParaRPr sz="976" kern="1200" dirty="0">
                <a:ea typeface="+mn-ea"/>
                <a:cs typeface="+mn-cs"/>
              </a:endParaRPr>
            </a:p>
          </p:txBody>
        </p:sp>
      </p:grpSp>
      <p:grpSp>
        <p:nvGrpSpPr>
          <p:cNvPr id="3" name="Group 8">
            <a:extLst>
              <a:ext uri="{FF2B5EF4-FFF2-40B4-BE49-F238E27FC236}">
                <a16:creationId xmlns:a16="http://schemas.microsoft.com/office/drawing/2014/main" id="{7CAA1CA1-B6F6-D352-9040-4FDA2C036E64}"/>
              </a:ext>
            </a:extLst>
          </p:cNvPr>
          <p:cNvGrpSpPr/>
          <p:nvPr userDrawn="1"/>
        </p:nvGrpSpPr>
        <p:grpSpPr>
          <a:xfrm>
            <a:off x="0" y="541517"/>
            <a:ext cx="9144000" cy="121481"/>
            <a:chOff x="-8237" y="1309"/>
            <a:chExt cx="9152237" cy="136153"/>
          </a:xfrm>
        </p:grpSpPr>
        <p:sp>
          <p:nvSpPr>
            <p:cNvPr id="5" name="Rectangle 9">
              <a:extLst>
                <a:ext uri="{FF2B5EF4-FFF2-40B4-BE49-F238E27FC236}">
                  <a16:creationId xmlns:a16="http://schemas.microsoft.com/office/drawing/2014/main" id="{AD578B95-2FB0-28B8-8642-5DA66BFAF0A2}"/>
                </a:ext>
              </a:extLst>
            </p:cNvPr>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sp>
          <p:nvSpPr>
            <p:cNvPr id="6" name="Rectangle 10">
              <a:extLst>
                <a:ext uri="{FF2B5EF4-FFF2-40B4-BE49-F238E27FC236}">
                  <a16:creationId xmlns:a16="http://schemas.microsoft.com/office/drawing/2014/main" id="{4E4A3CB8-FD46-1BE2-2F65-145C170CC5AD}"/>
                </a:ext>
              </a:extLst>
            </p:cNvPr>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grpSp>
      <p:sp>
        <p:nvSpPr>
          <p:cNvPr id="7" name="object 7">
            <a:extLst>
              <a:ext uri="{FF2B5EF4-FFF2-40B4-BE49-F238E27FC236}">
                <a16:creationId xmlns:a16="http://schemas.microsoft.com/office/drawing/2014/main" id="{520FB3AD-1F75-314E-3DE7-C9B2605E1577}"/>
              </a:ext>
            </a:extLst>
          </p:cNvPr>
          <p:cNvSpPr txBox="1"/>
          <p:nvPr userDrawn="1"/>
        </p:nvSpPr>
        <p:spPr>
          <a:xfrm>
            <a:off x="1543245" y="520512"/>
            <a:ext cx="2483629" cy="15132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en-US" sz="900" b="1" dirty="0">
                <a:solidFill>
                  <a:srgbClr val="800000"/>
                </a:solidFill>
                <a:latin typeface="Arial"/>
                <a:cs typeface="Arial"/>
              </a:rPr>
              <a:t>  The American Legion, Department of Texas</a:t>
            </a:r>
            <a:endParaRPr sz="900" dirty="0">
              <a:solidFill>
                <a:srgbClr val="800000"/>
              </a:solidFill>
              <a:latin typeface="Arial"/>
              <a:cs typeface="Arial"/>
            </a:endParaRPr>
          </a:p>
        </p:txBody>
      </p:sp>
      <p:pic>
        <p:nvPicPr>
          <p:cNvPr id="8" name="Picture 7">
            <a:extLst>
              <a:ext uri="{FF2B5EF4-FFF2-40B4-BE49-F238E27FC236}">
                <a16:creationId xmlns:a16="http://schemas.microsoft.com/office/drawing/2014/main" id="{251E595F-B215-566C-FB13-C13EE479091A}"/>
              </a:ext>
            </a:extLst>
          </p:cNvPr>
          <p:cNvPicPr>
            <a:picLocks noChangeAspect="1"/>
          </p:cNvPicPr>
          <p:nvPr userDrawn="1"/>
        </p:nvPicPr>
        <p:blipFill>
          <a:blip r:embed="rId4"/>
          <a:stretch>
            <a:fillRect/>
          </a:stretch>
        </p:blipFill>
        <p:spPr>
          <a:xfrm>
            <a:off x="0" y="14229"/>
            <a:ext cx="1058972" cy="527288"/>
          </a:xfrm>
          <a:prstGeom prst="rect">
            <a:avLst/>
          </a:prstGeom>
        </p:spPr>
      </p:pic>
      <p:sp>
        <p:nvSpPr>
          <p:cNvPr id="9" name="TextBox 8">
            <a:extLst>
              <a:ext uri="{FF2B5EF4-FFF2-40B4-BE49-F238E27FC236}">
                <a16:creationId xmlns:a16="http://schemas.microsoft.com/office/drawing/2014/main" id="{1098076B-7D78-EE19-7888-2BE494EACAF0}"/>
              </a:ext>
            </a:extLst>
          </p:cNvPr>
          <p:cNvSpPr txBox="1"/>
          <p:nvPr userDrawn="1"/>
        </p:nvSpPr>
        <p:spPr>
          <a:xfrm>
            <a:off x="2079676" y="32959"/>
            <a:ext cx="5330305" cy="461665"/>
          </a:xfrm>
          <a:prstGeom prst="rect">
            <a:avLst/>
          </a:prstGeom>
          <a:noFill/>
        </p:spPr>
        <p:txBody>
          <a:bodyPr wrap="none" rtlCol="0">
            <a:spAutoFit/>
          </a:bodyPr>
          <a:lstStyle/>
          <a:p>
            <a:r>
              <a:rPr lang="en-US" sz="2400" b="1" dirty="0">
                <a:solidFill>
                  <a:srgbClr val="800000"/>
                </a:solidFill>
              </a:rPr>
              <a:t>2026 – 2030 Long Range Strategic Plan</a:t>
            </a:r>
          </a:p>
        </p:txBody>
      </p:sp>
    </p:spTree>
    <p:extLst>
      <p:ext uri="{BB962C8B-B14F-4D97-AF65-F5344CB8AC3E}">
        <p14:creationId xmlns:p14="http://schemas.microsoft.com/office/powerpoint/2010/main" val="1702399517"/>
      </p:ext>
    </p:extLst>
  </p:cSld>
  <p:clrMap bg1="lt1" tx1="dk1" bg2="lt2" tx2="dk2" accent1="accent1" accent2="accent2" accent3="accent3" accent4="accent4" accent5="accent5" accent6="accent6" hlink="hlink" folHlink="folHlink"/>
  <p:sldLayoutIdLst>
    <p:sldLayoutId id="2147483725" r:id="rId1"/>
    <p:sldLayoutId id="2147483726" r:id="rId2"/>
  </p:sldLayoutIdLst>
  <p:hf hdr="0" dt="0"/>
  <p:txStyles>
    <p:titleStyle>
      <a:lvl1pPr algn="ctr" rtl="0" eaLnBrk="0" fontAlgn="base" hangingPunct="0">
        <a:spcBef>
          <a:spcPct val="0"/>
        </a:spcBef>
        <a:spcAft>
          <a:spcPct val="0"/>
        </a:spcAft>
        <a:defRPr sz="3204">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3204">
          <a:solidFill>
            <a:schemeClr val="tx2"/>
          </a:solidFill>
          <a:latin typeface="Arial" charset="0"/>
          <a:cs typeface="Arial" charset="0"/>
        </a:defRPr>
      </a:lvl2pPr>
      <a:lvl3pPr algn="ctr" rtl="0" eaLnBrk="0" fontAlgn="base" hangingPunct="0">
        <a:spcBef>
          <a:spcPct val="0"/>
        </a:spcBef>
        <a:spcAft>
          <a:spcPct val="0"/>
        </a:spcAft>
        <a:defRPr sz="3204">
          <a:solidFill>
            <a:schemeClr val="tx2"/>
          </a:solidFill>
          <a:latin typeface="Arial" charset="0"/>
          <a:cs typeface="Arial" charset="0"/>
        </a:defRPr>
      </a:lvl3pPr>
      <a:lvl4pPr algn="ctr" rtl="0" eaLnBrk="0" fontAlgn="base" hangingPunct="0">
        <a:spcBef>
          <a:spcPct val="0"/>
        </a:spcBef>
        <a:spcAft>
          <a:spcPct val="0"/>
        </a:spcAft>
        <a:defRPr sz="3204">
          <a:solidFill>
            <a:schemeClr val="tx2"/>
          </a:solidFill>
          <a:latin typeface="Arial" charset="0"/>
          <a:cs typeface="Arial" charset="0"/>
        </a:defRPr>
      </a:lvl4pPr>
      <a:lvl5pPr algn="ctr" rtl="0" eaLnBrk="0" fontAlgn="base" hangingPunct="0">
        <a:spcBef>
          <a:spcPct val="0"/>
        </a:spcBef>
        <a:spcAft>
          <a:spcPct val="0"/>
        </a:spcAft>
        <a:defRPr sz="3204">
          <a:solidFill>
            <a:schemeClr val="tx2"/>
          </a:solidFill>
          <a:latin typeface="Arial" charset="0"/>
          <a:cs typeface="Arial" charset="0"/>
        </a:defRPr>
      </a:lvl5pPr>
      <a:lvl6pPr marL="332822" algn="ctr" rtl="0" eaLnBrk="1" fontAlgn="base" hangingPunct="1">
        <a:spcBef>
          <a:spcPct val="0"/>
        </a:spcBef>
        <a:spcAft>
          <a:spcPct val="0"/>
        </a:spcAft>
        <a:defRPr sz="3204">
          <a:solidFill>
            <a:schemeClr val="tx2"/>
          </a:solidFill>
          <a:latin typeface="Times New Roman" pitchFamily="18" charset="0"/>
        </a:defRPr>
      </a:lvl6pPr>
      <a:lvl7pPr marL="665641" algn="ctr" rtl="0" eaLnBrk="1" fontAlgn="base" hangingPunct="1">
        <a:spcBef>
          <a:spcPct val="0"/>
        </a:spcBef>
        <a:spcAft>
          <a:spcPct val="0"/>
        </a:spcAft>
        <a:defRPr sz="3204">
          <a:solidFill>
            <a:schemeClr val="tx2"/>
          </a:solidFill>
          <a:latin typeface="Times New Roman" pitchFamily="18" charset="0"/>
        </a:defRPr>
      </a:lvl7pPr>
      <a:lvl8pPr marL="998463" algn="ctr" rtl="0" eaLnBrk="1" fontAlgn="base" hangingPunct="1">
        <a:spcBef>
          <a:spcPct val="0"/>
        </a:spcBef>
        <a:spcAft>
          <a:spcPct val="0"/>
        </a:spcAft>
        <a:defRPr sz="3204">
          <a:solidFill>
            <a:schemeClr val="tx2"/>
          </a:solidFill>
          <a:latin typeface="Times New Roman" pitchFamily="18" charset="0"/>
        </a:defRPr>
      </a:lvl8pPr>
      <a:lvl9pPr marL="1331283" algn="ctr" rtl="0" eaLnBrk="1" fontAlgn="base" hangingPunct="1">
        <a:spcBef>
          <a:spcPct val="0"/>
        </a:spcBef>
        <a:spcAft>
          <a:spcPct val="0"/>
        </a:spcAft>
        <a:defRPr sz="3204">
          <a:solidFill>
            <a:schemeClr val="tx2"/>
          </a:solidFill>
          <a:latin typeface="Times New Roman" pitchFamily="18" charset="0"/>
        </a:defRPr>
      </a:lvl9pPr>
    </p:titleStyle>
    <p:bodyStyle>
      <a:lvl1pPr marL="249615" indent="-249615" algn="l" rtl="0" eaLnBrk="0" fontAlgn="base" hangingPunct="0">
        <a:spcBef>
          <a:spcPct val="20000"/>
        </a:spcBef>
        <a:spcAft>
          <a:spcPct val="0"/>
        </a:spcAft>
        <a:buChar char="•"/>
        <a:defRPr sz="2330">
          <a:solidFill>
            <a:schemeClr val="tx1"/>
          </a:solidFill>
          <a:latin typeface="Arial" pitchFamily="34" charset="0"/>
          <a:ea typeface="+mn-ea"/>
          <a:cs typeface="Arial" pitchFamily="34" charset="0"/>
        </a:defRPr>
      </a:lvl1pPr>
      <a:lvl2pPr marL="540834" indent="-208014" algn="l" rtl="0" eaLnBrk="0" fontAlgn="base" hangingPunct="0">
        <a:spcBef>
          <a:spcPct val="20000"/>
        </a:spcBef>
        <a:spcAft>
          <a:spcPct val="0"/>
        </a:spcAft>
        <a:buChar char="–"/>
        <a:defRPr sz="2038">
          <a:solidFill>
            <a:schemeClr val="tx1"/>
          </a:solidFill>
          <a:latin typeface="Arial" pitchFamily="34" charset="0"/>
          <a:cs typeface="Arial" pitchFamily="34" charset="0"/>
        </a:defRPr>
      </a:lvl2pPr>
      <a:lvl3pPr marL="832050" indent="-166411" algn="l" rtl="0" eaLnBrk="0" fontAlgn="base" hangingPunct="0">
        <a:spcBef>
          <a:spcPct val="20000"/>
        </a:spcBef>
        <a:spcAft>
          <a:spcPct val="0"/>
        </a:spcAft>
        <a:buChar char="•"/>
        <a:defRPr sz="1747">
          <a:solidFill>
            <a:schemeClr val="tx1"/>
          </a:solidFill>
          <a:latin typeface="Arial" pitchFamily="34" charset="0"/>
          <a:cs typeface="Arial" pitchFamily="34" charset="0"/>
        </a:defRPr>
      </a:lvl3pPr>
      <a:lvl4pPr marL="1164872" indent="-166411" algn="l" rtl="0" eaLnBrk="0" fontAlgn="base" hangingPunct="0">
        <a:spcBef>
          <a:spcPct val="20000"/>
        </a:spcBef>
        <a:spcAft>
          <a:spcPct val="0"/>
        </a:spcAft>
        <a:buChar char="–"/>
        <a:defRPr sz="1456">
          <a:solidFill>
            <a:schemeClr val="tx1"/>
          </a:solidFill>
          <a:latin typeface="Arial" pitchFamily="34" charset="0"/>
          <a:cs typeface="Arial" pitchFamily="34" charset="0"/>
        </a:defRPr>
      </a:lvl4pPr>
      <a:lvl5pPr marL="1497693" indent="-166411" algn="l" rtl="0" eaLnBrk="0" fontAlgn="base" hangingPunct="0">
        <a:spcBef>
          <a:spcPct val="20000"/>
        </a:spcBef>
        <a:spcAft>
          <a:spcPct val="0"/>
        </a:spcAft>
        <a:buChar char="»"/>
        <a:defRPr sz="1456">
          <a:solidFill>
            <a:schemeClr val="tx1"/>
          </a:solidFill>
          <a:latin typeface="Arial" pitchFamily="34" charset="0"/>
          <a:cs typeface="Arial" pitchFamily="34" charset="0"/>
        </a:defRPr>
      </a:lvl5pPr>
      <a:lvl6pPr marL="1830513" indent="-166411" algn="l" rtl="0" eaLnBrk="1" fontAlgn="base" hangingPunct="1">
        <a:spcBef>
          <a:spcPct val="20000"/>
        </a:spcBef>
        <a:spcAft>
          <a:spcPct val="0"/>
        </a:spcAft>
        <a:buChar char="»"/>
        <a:defRPr sz="1456">
          <a:solidFill>
            <a:schemeClr val="tx1"/>
          </a:solidFill>
          <a:latin typeface="+mn-lt"/>
        </a:defRPr>
      </a:lvl6pPr>
      <a:lvl7pPr marL="2163333" indent="-166411" algn="l" rtl="0" eaLnBrk="1" fontAlgn="base" hangingPunct="1">
        <a:spcBef>
          <a:spcPct val="20000"/>
        </a:spcBef>
        <a:spcAft>
          <a:spcPct val="0"/>
        </a:spcAft>
        <a:buChar char="»"/>
        <a:defRPr sz="1456">
          <a:solidFill>
            <a:schemeClr val="tx1"/>
          </a:solidFill>
          <a:latin typeface="+mn-lt"/>
        </a:defRPr>
      </a:lvl7pPr>
      <a:lvl8pPr marL="2496155" indent="-166411" algn="l" rtl="0" eaLnBrk="1" fontAlgn="base" hangingPunct="1">
        <a:spcBef>
          <a:spcPct val="20000"/>
        </a:spcBef>
        <a:spcAft>
          <a:spcPct val="0"/>
        </a:spcAft>
        <a:buChar char="»"/>
        <a:defRPr sz="1456">
          <a:solidFill>
            <a:schemeClr val="tx1"/>
          </a:solidFill>
          <a:latin typeface="+mn-lt"/>
        </a:defRPr>
      </a:lvl8pPr>
      <a:lvl9pPr marL="2828976" indent="-166411" algn="l" rtl="0" eaLnBrk="1" fontAlgn="base" hangingPunct="1">
        <a:spcBef>
          <a:spcPct val="20000"/>
        </a:spcBef>
        <a:spcAft>
          <a:spcPct val="0"/>
        </a:spcAft>
        <a:buChar char="»"/>
        <a:defRPr sz="1456">
          <a:solidFill>
            <a:schemeClr val="tx1"/>
          </a:solidFill>
          <a:latin typeface="+mn-lt"/>
        </a:defRPr>
      </a:lvl9pPr>
    </p:bodyStyle>
    <p:otherStyle>
      <a:defPPr>
        <a:defRPr lang="en-US"/>
      </a:defPPr>
      <a:lvl1pPr marL="0" algn="l" defTabSz="665641" rtl="0" eaLnBrk="1" latinLnBrk="0" hangingPunct="1">
        <a:defRPr sz="1310" kern="1200">
          <a:solidFill>
            <a:schemeClr val="tx1"/>
          </a:solidFill>
          <a:latin typeface="+mn-lt"/>
          <a:ea typeface="+mn-ea"/>
          <a:cs typeface="+mn-cs"/>
        </a:defRPr>
      </a:lvl1pPr>
      <a:lvl2pPr marL="332822" algn="l" defTabSz="665641" rtl="0" eaLnBrk="1" latinLnBrk="0" hangingPunct="1">
        <a:defRPr sz="1310" kern="1200">
          <a:solidFill>
            <a:schemeClr val="tx1"/>
          </a:solidFill>
          <a:latin typeface="+mn-lt"/>
          <a:ea typeface="+mn-ea"/>
          <a:cs typeface="+mn-cs"/>
        </a:defRPr>
      </a:lvl2pPr>
      <a:lvl3pPr marL="665641" algn="l" defTabSz="665641" rtl="0" eaLnBrk="1" latinLnBrk="0" hangingPunct="1">
        <a:defRPr sz="1310" kern="1200">
          <a:solidFill>
            <a:schemeClr val="tx1"/>
          </a:solidFill>
          <a:latin typeface="+mn-lt"/>
          <a:ea typeface="+mn-ea"/>
          <a:cs typeface="+mn-cs"/>
        </a:defRPr>
      </a:lvl3pPr>
      <a:lvl4pPr marL="998463" algn="l" defTabSz="665641" rtl="0" eaLnBrk="1" latinLnBrk="0" hangingPunct="1">
        <a:defRPr sz="1310" kern="1200">
          <a:solidFill>
            <a:schemeClr val="tx1"/>
          </a:solidFill>
          <a:latin typeface="+mn-lt"/>
          <a:ea typeface="+mn-ea"/>
          <a:cs typeface="+mn-cs"/>
        </a:defRPr>
      </a:lvl4pPr>
      <a:lvl5pPr marL="1331283" algn="l" defTabSz="665641" rtl="0" eaLnBrk="1" latinLnBrk="0" hangingPunct="1">
        <a:defRPr sz="1310" kern="1200">
          <a:solidFill>
            <a:schemeClr val="tx1"/>
          </a:solidFill>
          <a:latin typeface="+mn-lt"/>
          <a:ea typeface="+mn-ea"/>
          <a:cs typeface="+mn-cs"/>
        </a:defRPr>
      </a:lvl5pPr>
      <a:lvl6pPr marL="1664103" algn="l" defTabSz="665641" rtl="0" eaLnBrk="1" latinLnBrk="0" hangingPunct="1">
        <a:defRPr sz="1310" kern="1200">
          <a:solidFill>
            <a:schemeClr val="tx1"/>
          </a:solidFill>
          <a:latin typeface="+mn-lt"/>
          <a:ea typeface="+mn-ea"/>
          <a:cs typeface="+mn-cs"/>
        </a:defRPr>
      </a:lvl6pPr>
      <a:lvl7pPr marL="1996923" algn="l" defTabSz="665641" rtl="0" eaLnBrk="1" latinLnBrk="0" hangingPunct="1">
        <a:defRPr sz="1310" kern="1200">
          <a:solidFill>
            <a:schemeClr val="tx1"/>
          </a:solidFill>
          <a:latin typeface="+mn-lt"/>
          <a:ea typeface="+mn-ea"/>
          <a:cs typeface="+mn-cs"/>
        </a:defRPr>
      </a:lvl7pPr>
      <a:lvl8pPr marL="2329745" algn="l" defTabSz="665641" rtl="0" eaLnBrk="1" latinLnBrk="0" hangingPunct="1">
        <a:defRPr sz="1310" kern="1200">
          <a:solidFill>
            <a:schemeClr val="tx1"/>
          </a:solidFill>
          <a:latin typeface="+mn-lt"/>
          <a:ea typeface="+mn-ea"/>
          <a:cs typeface="+mn-cs"/>
        </a:defRPr>
      </a:lvl8pPr>
      <a:lvl9pPr marL="2662566" algn="l" defTabSz="665641" rtl="0" eaLnBrk="1" latinLnBrk="0" hangingPunct="1">
        <a:defRPr sz="131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Holder 3"/>
          <p:cNvSpPr>
            <a:spLocks noGrp="1"/>
          </p:cNvSpPr>
          <p:nvPr>
            <p:ph type="body" idx="1"/>
          </p:nvPr>
        </p:nvSpPr>
        <p:spPr>
          <a:xfrm>
            <a:off x="457200" y="1577340"/>
            <a:ext cx="82296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586478" y="6619249"/>
            <a:ext cx="282575" cy="196215"/>
          </a:xfrm>
          <a:prstGeom prst="rect">
            <a:avLst/>
          </a:prstGeom>
        </p:spPr>
        <p:txBody>
          <a:bodyPr wrap="square" lIns="0" tIns="0" rIns="0" bIns="0">
            <a:spAutoFit/>
          </a:bodyPr>
          <a:lstStyle>
            <a:lvl1pPr>
              <a:defRPr sz="1200" b="1" i="0">
                <a:solidFill>
                  <a:schemeClr val="bg1"/>
                </a:solidFill>
                <a:latin typeface="Arial"/>
                <a:cs typeface="Arial"/>
              </a:defRPr>
            </a:lvl1pPr>
          </a:lstStyle>
          <a:p>
            <a:pPr marL="12700">
              <a:lnSpc>
                <a:spcPts val="1425"/>
              </a:lnSpc>
            </a:pPr>
            <a:endParaRPr spc="-25" dirty="0"/>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endParaRPr lang="en-US" dirty="0"/>
          </a:p>
        </p:txBody>
      </p:sp>
      <p:sp>
        <p:nvSpPr>
          <p:cNvPr id="6" name="Holder 6"/>
          <p:cNvSpPr>
            <a:spLocks noGrp="1"/>
          </p:cNvSpPr>
          <p:nvPr>
            <p:ph type="sldNum" sz="quarter" idx="7"/>
          </p:nvPr>
        </p:nvSpPr>
        <p:spPr>
          <a:xfrm>
            <a:off x="8921495" y="6685150"/>
            <a:ext cx="183515" cy="117475"/>
          </a:xfrm>
          <a:prstGeom prst="rect">
            <a:avLst/>
          </a:prstGeom>
        </p:spPr>
        <p:txBody>
          <a:bodyPr wrap="square" lIns="0" tIns="0" rIns="0" bIns="0">
            <a:spAutoFit/>
          </a:bodyPr>
          <a:lstStyle>
            <a:lvl1pPr>
              <a:defRPr sz="650" b="1" i="0">
                <a:solidFill>
                  <a:schemeClr val="tx1"/>
                </a:solidFill>
                <a:latin typeface="Arial"/>
                <a:cs typeface="Arial"/>
              </a:defRPr>
            </a:lvl1pPr>
          </a:lstStyle>
          <a:p>
            <a:pPr marL="38100">
              <a:lnSpc>
                <a:spcPct val="100000"/>
              </a:lnSpc>
              <a:spcBef>
                <a:spcPts val="35"/>
              </a:spcBef>
            </a:pPr>
            <a:fld id="{81D60167-4931-47E6-BA6A-407CBD079E47}" type="slidenum">
              <a:rPr spc="-25" dirty="0"/>
              <a:t>‹#›</a:t>
            </a:fld>
            <a:endParaRPr spc="-25" dirty="0"/>
          </a:p>
        </p:txBody>
      </p:sp>
      <p:grpSp>
        <p:nvGrpSpPr>
          <p:cNvPr id="7" name="Group 8">
            <a:extLst>
              <a:ext uri="{FF2B5EF4-FFF2-40B4-BE49-F238E27FC236}">
                <a16:creationId xmlns:a16="http://schemas.microsoft.com/office/drawing/2014/main" id="{FF5B02FC-3811-B006-2BB3-5F8AB3074222}"/>
              </a:ext>
            </a:extLst>
          </p:cNvPr>
          <p:cNvGrpSpPr/>
          <p:nvPr userDrawn="1"/>
        </p:nvGrpSpPr>
        <p:grpSpPr>
          <a:xfrm>
            <a:off x="0" y="541517"/>
            <a:ext cx="9144000" cy="121481"/>
            <a:chOff x="-8237" y="1309"/>
            <a:chExt cx="9152237" cy="136153"/>
          </a:xfrm>
        </p:grpSpPr>
        <p:sp>
          <p:nvSpPr>
            <p:cNvPr id="8" name="Rectangle 9">
              <a:extLst>
                <a:ext uri="{FF2B5EF4-FFF2-40B4-BE49-F238E27FC236}">
                  <a16:creationId xmlns:a16="http://schemas.microsoft.com/office/drawing/2014/main" id="{E65E6EA5-42BE-25E3-D0EF-822AB68AA548}"/>
                </a:ext>
              </a:extLst>
            </p:cNvPr>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sp>
          <p:nvSpPr>
            <p:cNvPr id="9" name="Rectangle 10">
              <a:extLst>
                <a:ext uri="{FF2B5EF4-FFF2-40B4-BE49-F238E27FC236}">
                  <a16:creationId xmlns:a16="http://schemas.microsoft.com/office/drawing/2014/main" id="{9977FFFB-499D-A171-4E75-BFC1DDE8EF04}"/>
                </a:ext>
              </a:extLst>
            </p:cNvPr>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grpSp>
      <p:sp>
        <p:nvSpPr>
          <p:cNvPr id="10" name="object 7">
            <a:extLst>
              <a:ext uri="{FF2B5EF4-FFF2-40B4-BE49-F238E27FC236}">
                <a16:creationId xmlns:a16="http://schemas.microsoft.com/office/drawing/2014/main" id="{DD2D8325-22BA-228C-82BC-614FF82FCBF6}"/>
              </a:ext>
            </a:extLst>
          </p:cNvPr>
          <p:cNvSpPr txBox="1"/>
          <p:nvPr userDrawn="1"/>
        </p:nvSpPr>
        <p:spPr>
          <a:xfrm>
            <a:off x="1543245" y="520512"/>
            <a:ext cx="2483629" cy="15132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en-US" sz="900" b="1" dirty="0">
                <a:solidFill>
                  <a:srgbClr val="800000"/>
                </a:solidFill>
                <a:latin typeface="Arial"/>
                <a:cs typeface="Arial"/>
              </a:rPr>
              <a:t>  The American Legion, Department of Texas</a:t>
            </a:r>
            <a:endParaRPr sz="900" dirty="0">
              <a:solidFill>
                <a:srgbClr val="800000"/>
              </a:solidFill>
              <a:latin typeface="Arial"/>
              <a:cs typeface="Arial"/>
            </a:endParaRPr>
          </a:p>
        </p:txBody>
      </p:sp>
      <p:pic>
        <p:nvPicPr>
          <p:cNvPr id="11" name="Picture 10">
            <a:extLst>
              <a:ext uri="{FF2B5EF4-FFF2-40B4-BE49-F238E27FC236}">
                <a16:creationId xmlns:a16="http://schemas.microsoft.com/office/drawing/2014/main" id="{5E7A5040-FBEB-B850-BF80-21957D7A5C58}"/>
              </a:ext>
            </a:extLst>
          </p:cNvPr>
          <p:cNvPicPr>
            <a:picLocks noChangeAspect="1"/>
          </p:cNvPicPr>
          <p:nvPr userDrawn="1"/>
        </p:nvPicPr>
        <p:blipFill>
          <a:blip r:embed="rId7"/>
          <a:stretch>
            <a:fillRect/>
          </a:stretch>
        </p:blipFill>
        <p:spPr>
          <a:xfrm>
            <a:off x="0" y="14229"/>
            <a:ext cx="1058972" cy="527288"/>
          </a:xfrm>
          <a:prstGeom prst="rect">
            <a:avLst/>
          </a:prstGeom>
        </p:spPr>
      </p:pic>
      <p:sp>
        <p:nvSpPr>
          <p:cNvPr id="12" name="TextBox 11">
            <a:extLst>
              <a:ext uri="{FF2B5EF4-FFF2-40B4-BE49-F238E27FC236}">
                <a16:creationId xmlns:a16="http://schemas.microsoft.com/office/drawing/2014/main" id="{5FE1C6C5-2707-7F33-9B44-CE14679CE412}"/>
              </a:ext>
            </a:extLst>
          </p:cNvPr>
          <p:cNvSpPr txBox="1"/>
          <p:nvPr userDrawn="1"/>
        </p:nvSpPr>
        <p:spPr>
          <a:xfrm>
            <a:off x="2079676" y="32959"/>
            <a:ext cx="5330305" cy="461665"/>
          </a:xfrm>
          <a:prstGeom prst="rect">
            <a:avLst/>
          </a:prstGeom>
          <a:noFill/>
        </p:spPr>
        <p:txBody>
          <a:bodyPr wrap="none" rtlCol="0">
            <a:spAutoFit/>
          </a:bodyPr>
          <a:lstStyle/>
          <a:p>
            <a:r>
              <a:rPr lang="en-US" sz="2400" b="1" dirty="0">
                <a:solidFill>
                  <a:srgbClr val="800000"/>
                </a:solidFill>
              </a:rPr>
              <a:t>2026 – 2030 Long Range Strategic Plan</a:t>
            </a:r>
          </a:p>
        </p:txBody>
      </p:sp>
    </p:spTree>
    <p:extLst>
      <p:ext uri="{BB962C8B-B14F-4D97-AF65-F5344CB8AC3E}">
        <p14:creationId xmlns:p14="http://schemas.microsoft.com/office/powerpoint/2010/main" val="191448849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1" y="1052514"/>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685801" y="24241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grpSp>
        <p:nvGrpSpPr>
          <p:cNvPr id="19" name="Group 8"/>
          <p:cNvGrpSpPr/>
          <p:nvPr userDrawn="1"/>
        </p:nvGrpSpPr>
        <p:grpSpPr>
          <a:xfrm>
            <a:off x="0" y="541517"/>
            <a:ext cx="9144000" cy="121481"/>
            <a:chOff x="-8237" y="1309"/>
            <a:chExt cx="9152237" cy="136153"/>
          </a:xfrm>
        </p:grpSpPr>
        <p:sp>
          <p:nvSpPr>
            <p:cNvPr id="21" name="Rectangle 9"/>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sp>
          <p:nvSpPr>
            <p:cNvPr id="22" name="Rectangle 10"/>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grpSp>
      <p:sp>
        <p:nvSpPr>
          <p:cNvPr id="7" name="TextBox 6">
            <a:extLst>
              <a:ext uri="{FF2B5EF4-FFF2-40B4-BE49-F238E27FC236}">
                <a16:creationId xmlns:a16="http://schemas.microsoft.com/office/drawing/2014/main" id="{2EA612CF-4A15-46AB-8CE6-F6B45D7A7943}"/>
              </a:ext>
            </a:extLst>
          </p:cNvPr>
          <p:cNvSpPr txBox="1"/>
          <p:nvPr userDrawn="1"/>
        </p:nvSpPr>
        <p:spPr>
          <a:xfrm>
            <a:off x="4358223" y="6627168"/>
            <a:ext cx="448722" cy="230832"/>
          </a:xfrm>
          <a:prstGeom prst="rect">
            <a:avLst/>
          </a:prstGeom>
          <a:solidFill>
            <a:srgbClr val="7030A0"/>
          </a:solidFill>
        </p:spPr>
        <p:txBody>
          <a:bodyPr wrap="square" rtlCol="0">
            <a:spAutoFit/>
          </a:bodyPr>
          <a:lstStyle/>
          <a:p>
            <a:pPr algn="ctr"/>
            <a:r>
              <a:rPr lang="en-US" sz="900" b="1" dirty="0">
                <a:solidFill>
                  <a:schemeClr val="bg1"/>
                </a:solidFill>
                <a:latin typeface=" Arial"/>
              </a:rPr>
              <a:t>CUI</a:t>
            </a:r>
          </a:p>
        </p:txBody>
      </p:sp>
      <p:sp>
        <p:nvSpPr>
          <p:cNvPr id="13" name="Rectangle 6">
            <a:extLst>
              <a:ext uri="{FF2B5EF4-FFF2-40B4-BE49-F238E27FC236}">
                <a16:creationId xmlns:a16="http://schemas.microsoft.com/office/drawing/2014/main" id="{766AFFA8-C9B8-1EA6-3DB9-D7AFF8A8A711}"/>
              </a:ext>
            </a:extLst>
          </p:cNvPr>
          <p:cNvSpPr txBox="1">
            <a:spLocks noChangeArrowheads="1"/>
          </p:cNvSpPr>
          <p:nvPr userDrawn="1"/>
        </p:nvSpPr>
        <p:spPr bwMode="auto">
          <a:xfrm>
            <a:off x="6164825" y="6656117"/>
            <a:ext cx="1313794" cy="220987"/>
          </a:xfrm>
          <a:prstGeom prst="rect">
            <a:avLst/>
          </a:prstGeom>
          <a:noFill/>
          <a:ln w="9525">
            <a:noFill/>
            <a:miter lim="800000"/>
            <a:headEnd/>
            <a:tailEnd/>
          </a:ln>
          <a:effectLst/>
        </p:spPr>
        <p:txBody>
          <a:bodyPr vert="horz" wrap="square" lIns="91416" tIns="45708" rIns="91416" bIns="45708" numCol="1" anchor="t" anchorCtr="0" compatLnSpc="1">
            <a:prstTxWarp prst="textNoShape">
              <a:avLst/>
            </a:prstTxWarp>
          </a:bodyPr>
          <a:lstStyle>
            <a:lvl1pPr algn="r">
              <a:defRPr sz="1100"/>
            </a:lvl1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Arial" charset="0"/>
                <a:ea typeface="+mn-ea"/>
                <a:cs typeface="+mn-cs"/>
              </a:rPr>
              <a:t>Slide </a:t>
            </a:r>
            <a:fld id="{6D69A36F-E4C0-4112-894E-AF174B3201FE}" type="slidenum">
              <a:rPr lang="en-US" sz="1000" smtClean="0"/>
              <a:pPr marL="0" marR="0" lvl="0" indent="0" algn="ctr" defTabSz="914400" rtl="0" eaLnBrk="1" fontAlgn="base" latinLnBrk="0" hangingPunct="1">
                <a:lnSpc>
                  <a:spcPct val="100000"/>
                </a:lnSpc>
                <a:spcBef>
                  <a:spcPct val="0"/>
                </a:spcBef>
                <a:spcAft>
                  <a:spcPct val="0"/>
                </a:spcAft>
                <a:buClrTx/>
                <a:buSzTx/>
                <a:buFontTx/>
                <a:buNone/>
                <a:tabLst/>
                <a:defRPr/>
              </a:pPr>
              <a:t>‹#›</a:t>
            </a:fld>
            <a:r>
              <a:rPr kumimoji="0" lang="en-US" sz="1000" b="0" i="0" u="none" strike="noStrike" kern="1200" cap="none" spc="0" normalizeH="0" baseline="0" noProof="0" dirty="0">
                <a:ln>
                  <a:noFill/>
                </a:ln>
                <a:solidFill>
                  <a:schemeClr val="tx1"/>
                </a:solidFill>
                <a:effectLst/>
                <a:uLnTx/>
                <a:uFillTx/>
                <a:latin typeface="Arial" charset="0"/>
                <a:ea typeface="+mn-ea"/>
                <a:cs typeface="+mn-cs"/>
              </a:rPr>
              <a:t> of 16</a:t>
            </a:r>
          </a:p>
        </p:txBody>
      </p:sp>
      <p:sp>
        <p:nvSpPr>
          <p:cNvPr id="14" name="Rectangle 6">
            <a:extLst>
              <a:ext uri="{FF2B5EF4-FFF2-40B4-BE49-F238E27FC236}">
                <a16:creationId xmlns:a16="http://schemas.microsoft.com/office/drawing/2014/main" id="{9E9DE8A9-5759-4FC3-3DC6-C1DD418E8649}"/>
              </a:ext>
            </a:extLst>
          </p:cNvPr>
          <p:cNvSpPr txBox="1">
            <a:spLocks noChangeArrowheads="1"/>
          </p:cNvSpPr>
          <p:nvPr userDrawn="1"/>
        </p:nvSpPr>
        <p:spPr bwMode="auto">
          <a:xfrm>
            <a:off x="7352547" y="6656117"/>
            <a:ext cx="1843431" cy="220987"/>
          </a:xfrm>
          <a:prstGeom prst="rect">
            <a:avLst/>
          </a:prstGeom>
          <a:noFill/>
          <a:ln w="9525">
            <a:noFill/>
            <a:miter lim="800000"/>
            <a:headEnd/>
            <a:tailEnd/>
          </a:ln>
          <a:effectLst/>
        </p:spPr>
        <p:txBody>
          <a:bodyPr vert="horz" wrap="square" lIns="91416" tIns="45708" rIns="91416" bIns="45708" numCol="1" anchor="t" anchorCtr="0" compatLnSpc="1">
            <a:prstTxWarp prst="textNoShape">
              <a:avLst/>
            </a:prstTxWarp>
          </a:bodyPr>
          <a:lstStyle>
            <a:lvl1pPr algn="r">
              <a:defRPr sz="1100"/>
            </a:lvl1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tx1"/>
                </a:solidFill>
                <a:effectLst/>
                <a:uLnTx/>
                <a:uFillTx/>
                <a:latin typeface="Arial" charset="0"/>
                <a:ea typeface="+mn-ea"/>
                <a:cs typeface="+mn-cs"/>
              </a:rPr>
              <a:t> </a:t>
            </a:r>
          </a:p>
        </p:txBody>
      </p:sp>
      <p:grpSp>
        <p:nvGrpSpPr>
          <p:cNvPr id="3" name="Group 8">
            <a:extLst>
              <a:ext uri="{FF2B5EF4-FFF2-40B4-BE49-F238E27FC236}">
                <a16:creationId xmlns:a16="http://schemas.microsoft.com/office/drawing/2014/main" id="{0CE0BBFA-90D0-A916-1B11-AF5226BDAA57}"/>
              </a:ext>
            </a:extLst>
          </p:cNvPr>
          <p:cNvGrpSpPr/>
          <p:nvPr userDrawn="1"/>
        </p:nvGrpSpPr>
        <p:grpSpPr>
          <a:xfrm>
            <a:off x="0" y="541517"/>
            <a:ext cx="9144000" cy="121481"/>
            <a:chOff x="-8237" y="1309"/>
            <a:chExt cx="9152237" cy="136153"/>
          </a:xfrm>
        </p:grpSpPr>
        <p:sp>
          <p:nvSpPr>
            <p:cNvPr id="5" name="Rectangle 9">
              <a:extLst>
                <a:ext uri="{FF2B5EF4-FFF2-40B4-BE49-F238E27FC236}">
                  <a16:creationId xmlns:a16="http://schemas.microsoft.com/office/drawing/2014/main" id="{4F62CE78-A2B6-D65C-6607-FE36A3E7CC76}"/>
                </a:ext>
              </a:extLst>
            </p:cNvPr>
            <p:cNvSpPr/>
            <p:nvPr/>
          </p:nvSpPr>
          <p:spPr>
            <a:xfrm>
              <a:off x="-8237" y="1309"/>
              <a:ext cx="9152237" cy="90614"/>
            </a:xfrm>
            <a:prstGeom prst="rect">
              <a:avLst/>
            </a:prstGeom>
            <a:solidFill>
              <a:srgbClr val="C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sp>
          <p:nvSpPr>
            <p:cNvPr id="6" name="Rectangle 10">
              <a:extLst>
                <a:ext uri="{FF2B5EF4-FFF2-40B4-BE49-F238E27FC236}">
                  <a16:creationId xmlns:a16="http://schemas.microsoft.com/office/drawing/2014/main" id="{4C69210C-4A32-5DA3-3C6D-36DA917CD54F}"/>
                </a:ext>
              </a:extLst>
            </p:cNvPr>
            <p:cNvSpPr/>
            <p:nvPr/>
          </p:nvSpPr>
          <p:spPr>
            <a:xfrm>
              <a:off x="-1" y="68730"/>
              <a:ext cx="9144001" cy="68732"/>
            </a:xfrm>
            <a:prstGeom prst="rect">
              <a:avLst/>
            </a:prstGeom>
            <a:solidFill>
              <a:srgbClr val="000000"/>
            </a:solidFill>
            <a:ln w="9525" cap="flat">
              <a:solidFill>
                <a:srgbClr val="000000"/>
              </a:solidFill>
              <a:prstDash val="solid"/>
              <a:miter lim="800000"/>
            </a:ln>
            <a:effectLst/>
          </p:spPr>
          <p:txBody>
            <a:bodyPr wrap="square" lIns="45719" tIns="45719" rIns="45719" bIns="45719" numCol="1" anchor="ctr">
              <a:noAutofit/>
            </a:bodyPr>
            <a:lstStyle/>
            <a:p>
              <a:pPr>
                <a:defRPr sz="1300"/>
              </a:pPr>
              <a:endParaRPr sz="732" dirty="0"/>
            </a:p>
          </p:txBody>
        </p:sp>
      </p:grpSp>
      <p:sp>
        <p:nvSpPr>
          <p:cNvPr id="11" name="object 7">
            <a:extLst>
              <a:ext uri="{FF2B5EF4-FFF2-40B4-BE49-F238E27FC236}">
                <a16:creationId xmlns:a16="http://schemas.microsoft.com/office/drawing/2014/main" id="{7779A035-3077-996A-616D-7FA6089F59CB}"/>
              </a:ext>
            </a:extLst>
          </p:cNvPr>
          <p:cNvSpPr txBox="1"/>
          <p:nvPr userDrawn="1"/>
        </p:nvSpPr>
        <p:spPr>
          <a:xfrm>
            <a:off x="1543245" y="520512"/>
            <a:ext cx="2483629" cy="151323"/>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en-US" sz="900" b="1" dirty="0">
                <a:solidFill>
                  <a:srgbClr val="800000"/>
                </a:solidFill>
                <a:latin typeface="Arial"/>
                <a:cs typeface="Arial"/>
              </a:rPr>
              <a:t>  The American Legion, Department of Texas</a:t>
            </a:r>
            <a:endParaRPr sz="900" dirty="0">
              <a:solidFill>
                <a:srgbClr val="800000"/>
              </a:solidFill>
              <a:latin typeface="Arial"/>
              <a:cs typeface="Arial"/>
            </a:endParaRPr>
          </a:p>
        </p:txBody>
      </p:sp>
      <p:pic>
        <p:nvPicPr>
          <p:cNvPr id="15" name="Picture 14">
            <a:extLst>
              <a:ext uri="{FF2B5EF4-FFF2-40B4-BE49-F238E27FC236}">
                <a16:creationId xmlns:a16="http://schemas.microsoft.com/office/drawing/2014/main" id="{526677E8-5C95-A3FE-409F-04728805DA62}"/>
              </a:ext>
            </a:extLst>
          </p:cNvPr>
          <p:cNvPicPr>
            <a:picLocks noChangeAspect="1"/>
          </p:cNvPicPr>
          <p:nvPr userDrawn="1"/>
        </p:nvPicPr>
        <p:blipFill>
          <a:blip r:embed="rId6"/>
          <a:stretch>
            <a:fillRect/>
          </a:stretch>
        </p:blipFill>
        <p:spPr>
          <a:xfrm>
            <a:off x="0" y="14229"/>
            <a:ext cx="1058972" cy="527288"/>
          </a:xfrm>
          <a:prstGeom prst="rect">
            <a:avLst/>
          </a:prstGeom>
        </p:spPr>
      </p:pic>
      <p:sp>
        <p:nvSpPr>
          <p:cNvPr id="16" name="TextBox 15">
            <a:extLst>
              <a:ext uri="{FF2B5EF4-FFF2-40B4-BE49-F238E27FC236}">
                <a16:creationId xmlns:a16="http://schemas.microsoft.com/office/drawing/2014/main" id="{DDDC3C6C-3E31-6E1E-39FE-55C241221B4B}"/>
              </a:ext>
            </a:extLst>
          </p:cNvPr>
          <p:cNvSpPr txBox="1"/>
          <p:nvPr userDrawn="1"/>
        </p:nvSpPr>
        <p:spPr>
          <a:xfrm>
            <a:off x="2079676" y="32959"/>
            <a:ext cx="5330305" cy="461665"/>
          </a:xfrm>
          <a:prstGeom prst="rect">
            <a:avLst/>
          </a:prstGeom>
          <a:noFill/>
        </p:spPr>
        <p:txBody>
          <a:bodyPr wrap="none" rtlCol="0">
            <a:spAutoFit/>
          </a:bodyPr>
          <a:lstStyle/>
          <a:p>
            <a:r>
              <a:rPr lang="en-US" sz="2400" b="1" dirty="0">
                <a:solidFill>
                  <a:srgbClr val="800000"/>
                </a:solidFill>
              </a:rPr>
              <a:t>2026 – 2030 Long Range Strategic Plan</a:t>
            </a:r>
          </a:p>
        </p:txBody>
      </p:sp>
    </p:spTree>
    <p:extLst>
      <p:ext uri="{BB962C8B-B14F-4D97-AF65-F5344CB8AC3E}">
        <p14:creationId xmlns:p14="http://schemas.microsoft.com/office/powerpoint/2010/main" val="741522270"/>
      </p:ext>
    </p:extLst>
  </p:cSld>
  <p:clrMap bg1="lt1" tx1="dk1" bg2="lt2" tx2="dk2" accent1="accent1" accent2="accent2" accent3="accent3" accent4="accent4" accent5="accent5" accent6="accent6" hlink="hlink" folHlink="folHlink"/>
  <p:sldLayoutIdLst>
    <p:sldLayoutId id="2147483734" r:id="rId1"/>
    <p:sldLayoutId id="2147483736" r:id="rId2"/>
    <p:sldLayoutId id="2147483737" r:id="rId3"/>
    <p:sldLayoutId id="2147483738" r:id="rId4"/>
  </p:sldLayoutIdLst>
  <p:hf hdr="0" dt="0"/>
  <p:txStyles>
    <p:title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p:titleStyle>
    <p:bodyStyle>
      <a:lvl1pPr marL="187206" indent="-187206" algn="l" rtl="0" eaLnBrk="0" fontAlgn="base" hangingPunct="0">
        <a:spcBef>
          <a:spcPct val="20000"/>
        </a:spcBef>
        <a:spcAft>
          <a:spcPct val="0"/>
        </a:spcAft>
        <a:buChar char="•"/>
        <a:defRPr sz="1748">
          <a:solidFill>
            <a:schemeClr val="tx1"/>
          </a:solidFill>
          <a:latin typeface="Arial" pitchFamily="34" charset="0"/>
          <a:ea typeface="+mn-ea"/>
          <a:cs typeface="Arial" pitchFamily="34" charset="0"/>
        </a:defRPr>
      </a:lvl1pPr>
      <a:lvl2pPr marL="405616" indent="-156007" algn="l" rtl="0" eaLnBrk="0" fontAlgn="base" hangingPunct="0">
        <a:spcBef>
          <a:spcPct val="20000"/>
        </a:spcBef>
        <a:spcAft>
          <a:spcPct val="0"/>
        </a:spcAft>
        <a:buChar char="–"/>
        <a:defRPr sz="1529">
          <a:solidFill>
            <a:schemeClr val="tx1"/>
          </a:solidFill>
          <a:latin typeface="Arial" pitchFamily="34" charset="0"/>
          <a:cs typeface="Arial" pitchFamily="34" charset="0"/>
        </a:defRPr>
      </a:lvl2pPr>
      <a:lvl3pPr marL="624023" indent="-124805" algn="l" rtl="0" eaLnBrk="0" fontAlgn="base" hangingPunct="0">
        <a:spcBef>
          <a:spcPct val="20000"/>
        </a:spcBef>
        <a:spcAft>
          <a:spcPct val="0"/>
        </a:spcAft>
        <a:buChar char="•"/>
        <a:defRPr sz="1310">
          <a:solidFill>
            <a:schemeClr val="tx1"/>
          </a:solidFill>
          <a:latin typeface="Arial" pitchFamily="34" charset="0"/>
          <a:cs typeface="Arial" pitchFamily="34" charset="0"/>
        </a:defRPr>
      </a:lvl3pPr>
      <a:lvl4pPr marL="873632" indent="-124805" algn="l" rtl="0" eaLnBrk="0" fontAlgn="base" hangingPunct="0">
        <a:spcBef>
          <a:spcPct val="20000"/>
        </a:spcBef>
        <a:spcAft>
          <a:spcPct val="0"/>
        </a:spcAft>
        <a:buChar char="–"/>
        <a:defRPr sz="1092">
          <a:solidFill>
            <a:schemeClr val="tx1"/>
          </a:solidFill>
          <a:latin typeface="Arial" pitchFamily="34" charset="0"/>
          <a:cs typeface="Arial" pitchFamily="34" charset="0"/>
        </a:defRPr>
      </a:lvl4pPr>
      <a:lvl5pPr marL="1123242" indent="-124805" algn="l" rtl="0" eaLnBrk="0" fontAlgn="base" hangingPunct="0">
        <a:spcBef>
          <a:spcPct val="20000"/>
        </a:spcBef>
        <a:spcAft>
          <a:spcPct val="0"/>
        </a:spcAft>
        <a:buChar char="»"/>
        <a:defRPr sz="1092">
          <a:solidFill>
            <a:schemeClr val="tx1"/>
          </a:solidFill>
          <a:latin typeface="Arial" pitchFamily="34" charset="0"/>
          <a:cs typeface="Arial" pitchFamily="34" charset="0"/>
        </a:defRPr>
      </a:lvl5pPr>
      <a:lvl6pPr marL="1372851" indent="-124805" algn="l" rtl="0" eaLnBrk="1" fontAlgn="base" hangingPunct="1">
        <a:spcBef>
          <a:spcPct val="20000"/>
        </a:spcBef>
        <a:spcAft>
          <a:spcPct val="0"/>
        </a:spcAft>
        <a:buChar char="»"/>
        <a:defRPr sz="1092">
          <a:solidFill>
            <a:schemeClr val="tx1"/>
          </a:solidFill>
          <a:latin typeface="+mn-lt"/>
        </a:defRPr>
      </a:lvl6pPr>
      <a:lvl7pPr marL="1622459" indent="-124805" algn="l" rtl="0" eaLnBrk="1" fontAlgn="base" hangingPunct="1">
        <a:spcBef>
          <a:spcPct val="20000"/>
        </a:spcBef>
        <a:spcAft>
          <a:spcPct val="0"/>
        </a:spcAft>
        <a:buChar char="»"/>
        <a:defRPr sz="1092">
          <a:solidFill>
            <a:schemeClr val="tx1"/>
          </a:solidFill>
          <a:latin typeface="+mn-lt"/>
        </a:defRPr>
      </a:lvl7pPr>
      <a:lvl8pPr marL="1872069" indent="-124805" algn="l" rtl="0" eaLnBrk="1" fontAlgn="base" hangingPunct="1">
        <a:spcBef>
          <a:spcPct val="20000"/>
        </a:spcBef>
        <a:spcAft>
          <a:spcPct val="0"/>
        </a:spcAft>
        <a:buChar char="»"/>
        <a:defRPr sz="1092">
          <a:solidFill>
            <a:schemeClr val="tx1"/>
          </a:solidFill>
          <a:latin typeface="+mn-lt"/>
        </a:defRPr>
      </a:lvl8pPr>
      <a:lvl9pPr marL="2121679" indent="-124805" algn="l" rtl="0" eaLnBrk="1" fontAlgn="base" hangingPunct="1">
        <a:spcBef>
          <a:spcPct val="20000"/>
        </a:spcBef>
        <a:spcAft>
          <a:spcPct val="0"/>
        </a:spcAft>
        <a:buChar char="»"/>
        <a:defRPr sz="1092">
          <a:solidFill>
            <a:schemeClr val="tx1"/>
          </a:solidFill>
          <a:latin typeface="+mn-lt"/>
        </a:defRPr>
      </a:lvl9pPr>
    </p:bodyStyle>
    <p:otherStyle>
      <a:defPPr>
        <a:defRPr lang="en-US"/>
      </a:defPPr>
      <a:lvl1pPr marL="0" algn="l" defTabSz="499219" rtl="0" eaLnBrk="1" latinLnBrk="0" hangingPunct="1">
        <a:defRPr sz="982" kern="1200">
          <a:solidFill>
            <a:schemeClr val="tx1"/>
          </a:solidFill>
          <a:latin typeface="+mn-lt"/>
          <a:ea typeface="+mn-ea"/>
          <a:cs typeface="+mn-cs"/>
        </a:defRPr>
      </a:lvl1pPr>
      <a:lvl2pPr marL="249611" algn="l" defTabSz="499219" rtl="0" eaLnBrk="1" latinLnBrk="0" hangingPunct="1">
        <a:defRPr sz="982" kern="1200">
          <a:solidFill>
            <a:schemeClr val="tx1"/>
          </a:solidFill>
          <a:latin typeface="+mn-lt"/>
          <a:ea typeface="+mn-ea"/>
          <a:cs typeface="+mn-cs"/>
        </a:defRPr>
      </a:lvl2pPr>
      <a:lvl3pPr marL="499219" algn="l" defTabSz="499219" rtl="0" eaLnBrk="1" latinLnBrk="0" hangingPunct="1">
        <a:defRPr sz="982" kern="1200">
          <a:solidFill>
            <a:schemeClr val="tx1"/>
          </a:solidFill>
          <a:latin typeface="+mn-lt"/>
          <a:ea typeface="+mn-ea"/>
          <a:cs typeface="+mn-cs"/>
        </a:defRPr>
      </a:lvl3pPr>
      <a:lvl4pPr marL="748829" algn="l" defTabSz="499219" rtl="0" eaLnBrk="1" latinLnBrk="0" hangingPunct="1">
        <a:defRPr sz="982" kern="1200">
          <a:solidFill>
            <a:schemeClr val="tx1"/>
          </a:solidFill>
          <a:latin typeface="+mn-lt"/>
          <a:ea typeface="+mn-ea"/>
          <a:cs typeface="+mn-cs"/>
        </a:defRPr>
      </a:lvl4pPr>
      <a:lvl5pPr marL="998437" algn="l" defTabSz="499219" rtl="0" eaLnBrk="1" latinLnBrk="0" hangingPunct="1">
        <a:defRPr sz="982" kern="1200">
          <a:solidFill>
            <a:schemeClr val="tx1"/>
          </a:solidFill>
          <a:latin typeface="+mn-lt"/>
          <a:ea typeface="+mn-ea"/>
          <a:cs typeface="+mn-cs"/>
        </a:defRPr>
      </a:lvl5pPr>
      <a:lvl6pPr marL="1248046" algn="l" defTabSz="499219" rtl="0" eaLnBrk="1" latinLnBrk="0" hangingPunct="1">
        <a:defRPr sz="982" kern="1200">
          <a:solidFill>
            <a:schemeClr val="tx1"/>
          </a:solidFill>
          <a:latin typeface="+mn-lt"/>
          <a:ea typeface="+mn-ea"/>
          <a:cs typeface="+mn-cs"/>
        </a:defRPr>
      </a:lvl6pPr>
      <a:lvl7pPr marL="1497655" algn="l" defTabSz="499219" rtl="0" eaLnBrk="1" latinLnBrk="0" hangingPunct="1">
        <a:defRPr sz="982" kern="1200">
          <a:solidFill>
            <a:schemeClr val="tx1"/>
          </a:solidFill>
          <a:latin typeface="+mn-lt"/>
          <a:ea typeface="+mn-ea"/>
          <a:cs typeface="+mn-cs"/>
        </a:defRPr>
      </a:lvl7pPr>
      <a:lvl8pPr marL="1747265" algn="l" defTabSz="499219" rtl="0" eaLnBrk="1" latinLnBrk="0" hangingPunct="1">
        <a:defRPr sz="982" kern="1200">
          <a:solidFill>
            <a:schemeClr val="tx1"/>
          </a:solidFill>
          <a:latin typeface="+mn-lt"/>
          <a:ea typeface="+mn-ea"/>
          <a:cs typeface="+mn-cs"/>
        </a:defRPr>
      </a:lvl8pPr>
      <a:lvl9pPr marL="1996875" algn="l" defTabSz="499219" rtl="0" eaLnBrk="1" latinLnBrk="0" hangingPunct="1">
        <a:defRPr sz="98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package" Target="../embeddings/Microsoft_PowerPoint_Presentation.pptx"/><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04FFEB-064B-3FBE-21E1-0C845B7754B2}"/>
              </a:ext>
            </a:extLst>
          </p:cNvPr>
          <p:cNvPicPr>
            <a:picLocks noChangeAspect="1"/>
          </p:cNvPicPr>
          <p:nvPr/>
        </p:nvPicPr>
        <p:blipFill>
          <a:blip r:embed="rId2"/>
          <a:stretch>
            <a:fillRect/>
          </a:stretch>
        </p:blipFill>
        <p:spPr>
          <a:xfrm>
            <a:off x="911048" y="2243264"/>
            <a:ext cx="7287813" cy="4147762"/>
          </a:xfrm>
          <a:prstGeom prst="rect">
            <a:avLst/>
          </a:prstGeom>
        </p:spPr>
      </p:pic>
      <p:sp>
        <p:nvSpPr>
          <p:cNvPr id="4" name="TextBox 3">
            <a:extLst>
              <a:ext uri="{FF2B5EF4-FFF2-40B4-BE49-F238E27FC236}">
                <a16:creationId xmlns:a16="http://schemas.microsoft.com/office/drawing/2014/main" id="{2BBC2200-A937-9E87-5F4D-65F1FC9D9ED8}"/>
              </a:ext>
            </a:extLst>
          </p:cNvPr>
          <p:cNvSpPr txBox="1"/>
          <p:nvPr/>
        </p:nvSpPr>
        <p:spPr>
          <a:xfrm>
            <a:off x="614825" y="973393"/>
            <a:ext cx="7914347" cy="1077218"/>
          </a:xfrm>
          <a:prstGeom prst="rect">
            <a:avLst/>
          </a:prstGeom>
          <a:noFill/>
        </p:spPr>
        <p:txBody>
          <a:bodyPr wrap="none" rtlCol="0">
            <a:spAutoFit/>
          </a:bodyPr>
          <a:lstStyle/>
          <a:p>
            <a:pPr algn="ctr"/>
            <a:r>
              <a:rPr lang="en-US" sz="3200" b="1" dirty="0"/>
              <a:t>Department of Texas, The American Legion</a:t>
            </a:r>
          </a:p>
          <a:p>
            <a:pPr algn="ctr"/>
            <a:r>
              <a:rPr lang="en-US" sz="3200" b="1" dirty="0"/>
              <a:t>Strategic Long-Range Planning - T3 Brief</a:t>
            </a:r>
          </a:p>
        </p:txBody>
      </p:sp>
      <p:sp>
        <p:nvSpPr>
          <p:cNvPr id="11" name="TextBox 10">
            <a:extLst>
              <a:ext uri="{FF2B5EF4-FFF2-40B4-BE49-F238E27FC236}">
                <a16:creationId xmlns:a16="http://schemas.microsoft.com/office/drawing/2014/main" id="{5FC14549-A73C-B712-17D1-DFD9072BA4DC}"/>
              </a:ext>
            </a:extLst>
          </p:cNvPr>
          <p:cNvSpPr txBox="1"/>
          <p:nvPr/>
        </p:nvSpPr>
        <p:spPr>
          <a:xfrm>
            <a:off x="8578575" y="36234"/>
            <a:ext cx="229550" cy="523220"/>
          </a:xfrm>
          <a:prstGeom prst="rect">
            <a:avLst/>
          </a:prstGeom>
          <a:noFill/>
        </p:spPr>
        <p:txBody>
          <a:bodyPr wrap="none" rtlCol="0">
            <a:spAutoFit/>
          </a:bodyPr>
          <a:lstStyle/>
          <a:p>
            <a:pPr algn="ctr"/>
            <a:endParaRPr lang="en-US" sz="1400" dirty="0"/>
          </a:p>
          <a:p>
            <a:pPr algn="ctr"/>
            <a:r>
              <a:rPr lang="en-US" sz="1400" dirty="0"/>
              <a:t> </a:t>
            </a:r>
          </a:p>
        </p:txBody>
      </p:sp>
      <p:sp>
        <p:nvSpPr>
          <p:cNvPr id="2" name="TextBox 1">
            <a:extLst>
              <a:ext uri="{FF2B5EF4-FFF2-40B4-BE49-F238E27FC236}">
                <a16:creationId xmlns:a16="http://schemas.microsoft.com/office/drawing/2014/main" id="{8B99404F-F641-9050-A9F2-092B4FC47AA8}"/>
              </a:ext>
            </a:extLst>
          </p:cNvPr>
          <p:cNvSpPr txBox="1"/>
          <p:nvPr/>
        </p:nvSpPr>
        <p:spPr>
          <a:xfrm>
            <a:off x="-71120" y="6492240"/>
            <a:ext cx="9252151" cy="338554"/>
          </a:xfrm>
          <a:prstGeom prst="rect">
            <a:avLst/>
          </a:prstGeom>
          <a:noFill/>
        </p:spPr>
        <p:txBody>
          <a:bodyPr wrap="square" rtlCol="0">
            <a:spAutoFit/>
          </a:bodyPr>
          <a:lstStyle/>
          <a:p>
            <a:pPr algn="ctr"/>
            <a:r>
              <a:rPr lang="en-US" sz="1600" b="1" i="1" dirty="0"/>
              <a:t>Presented by Chairman, Paul J. Goymerac, 25 SEP 2026 (Ver 2)</a:t>
            </a:r>
          </a:p>
        </p:txBody>
      </p:sp>
      <p:sp>
        <p:nvSpPr>
          <p:cNvPr id="5" name="TextBox 4">
            <a:extLst>
              <a:ext uri="{FF2B5EF4-FFF2-40B4-BE49-F238E27FC236}">
                <a16:creationId xmlns:a16="http://schemas.microsoft.com/office/drawing/2014/main" id="{44549765-D604-68EB-8B7F-7D289C8B66AD}"/>
              </a:ext>
            </a:extLst>
          </p:cNvPr>
          <p:cNvSpPr txBox="1"/>
          <p:nvPr/>
        </p:nvSpPr>
        <p:spPr>
          <a:xfrm rot="16200000">
            <a:off x="6829682" y="4315508"/>
            <a:ext cx="1526380" cy="338554"/>
          </a:xfrm>
          <a:prstGeom prst="rect">
            <a:avLst/>
          </a:prstGeom>
          <a:noFill/>
        </p:spPr>
        <p:txBody>
          <a:bodyPr wrap="none" rtlCol="0">
            <a:spAutoFit/>
          </a:bodyPr>
          <a:lstStyle/>
          <a:p>
            <a:r>
              <a:rPr lang="en-US" sz="1600" b="1" dirty="0">
                <a:solidFill>
                  <a:schemeClr val="bg1"/>
                </a:solidFill>
              </a:rPr>
              <a:t>&amp; Membership</a:t>
            </a:r>
          </a:p>
        </p:txBody>
      </p:sp>
      <p:sp>
        <p:nvSpPr>
          <p:cNvPr id="6" name="TextBox 5">
            <a:extLst>
              <a:ext uri="{FF2B5EF4-FFF2-40B4-BE49-F238E27FC236}">
                <a16:creationId xmlns:a16="http://schemas.microsoft.com/office/drawing/2014/main" id="{919AADAF-73B6-F482-5E3E-FF9AECCA06F3}"/>
              </a:ext>
            </a:extLst>
          </p:cNvPr>
          <p:cNvSpPr txBox="1"/>
          <p:nvPr/>
        </p:nvSpPr>
        <p:spPr>
          <a:xfrm>
            <a:off x="8198861" y="36234"/>
            <a:ext cx="915635" cy="369332"/>
          </a:xfrm>
          <a:prstGeom prst="rect">
            <a:avLst/>
          </a:prstGeom>
          <a:noFill/>
        </p:spPr>
        <p:txBody>
          <a:bodyPr wrap="none" rtlCol="0">
            <a:spAutoFit/>
          </a:bodyPr>
          <a:lstStyle/>
          <a:p>
            <a:r>
              <a:rPr lang="en-US" b="1" dirty="0">
                <a:solidFill>
                  <a:srgbClr val="3333FF"/>
                </a:solidFill>
              </a:rPr>
              <a:t>Encl. A</a:t>
            </a:r>
          </a:p>
        </p:txBody>
      </p:sp>
    </p:spTree>
    <p:extLst>
      <p:ext uri="{BB962C8B-B14F-4D97-AF65-F5344CB8AC3E}">
        <p14:creationId xmlns:p14="http://schemas.microsoft.com/office/powerpoint/2010/main" val="1918021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6DC977-B962-0E83-2D63-D65C0AA0D41E}"/>
              </a:ext>
            </a:extLst>
          </p:cNvPr>
          <p:cNvSpPr txBox="1">
            <a:spLocks/>
          </p:cNvSpPr>
          <p:nvPr/>
        </p:nvSpPr>
        <p:spPr>
          <a:xfrm>
            <a:off x="2290114" y="747010"/>
            <a:ext cx="4563772" cy="612867"/>
          </a:xfrm>
          <a:prstGeom prst="rect">
            <a:avLst/>
          </a:prstGeom>
        </p:spPr>
        <p:txBody>
          <a:bodyPr anchor="ctr"/>
          <a:lst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800000"/>
                </a:solidFill>
                <a:effectLst/>
                <a:uLnTx/>
                <a:uFillTx/>
                <a:latin typeface="Arial" pitchFamily="34" charset="0"/>
                <a:ea typeface="+mj-ea"/>
                <a:cs typeface="Arial" pitchFamily="34" charset="0"/>
              </a:rPr>
              <a:t>Purpose</a:t>
            </a:r>
          </a:p>
        </p:txBody>
      </p:sp>
      <p:sp>
        <p:nvSpPr>
          <p:cNvPr id="4" name="TextBox 3">
            <a:extLst>
              <a:ext uri="{FF2B5EF4-FFF2-40B4-BE49-F238E27FC236}">
                <a16:creationId xmlns:a16="http://schemas.microsoft.com/office/drawing/2014/main" id="{AEBE999C-B68D-DED7-BCD3-FB852423174D}"/>
              </a:ext>
            </a:extLst>
          </p:cNvPr>
          <p:cNvSpPr txBox="1"/>
          <p:nvPr/>
        </p:nvSpPr>
        <p:spPr>
          <a:xfrm>
            <a:off x="1421606" y="1617560"/>
            <a:ext cx="6075998" cy="2216697"/>
          </a:xfrm>
          <a:prstGeom prst="rect">
            <a:avLst/>
          </a:prstGeom>
          <a:noFill/>
        </p:spPr>
        <p:txBody>
          <a:bodyPr wrap="square">
            <a:spAutoFit/>
          </a:bodyPr>
          <a:lstStyle/>
          <a:p>
            <a:pPr marL="115888" marR="0" lvl="0" algn="ctr" defTabSz="863600" rtl="0" eaLnBrk="1" fontAlgn="auto" latinLnBrk="0" hangingPunct="1">
              <a:lnSpc>
                <a:spcPct val="130000"/>
              </a:lnSpc>
              <a:spcBef>
                <a:spcPts val="0"/>
              </a:spcBef>
              <a:spcAft>
                <a:spcPts val="0"/>
              </a:spcAft>
              <a:buClr>
                <a:srgbClr val="000000"/>
              </a:buClr>
              <a:buSzTx/>
              <a:tabLst/>
              <a:defRPr/>
            </a:pPr>
            <a:r>
              <a:rPr lang="en-US" b="1" i="1" kern="1200" dirty="0">
                <a:latin typeface="Arial" panose="020B0604020202020204" pitchFamily="34" charset="0"/>
                <a:ea typeface="+mn-ea"/>
                <a:cs typeface="Arial" panose="020B0604020202020204" pitchFamily="34" charset="0"/>
              </a:rPr>
              <a:t>Utilize this slide deck as a Train the Trainer (T3)document that can help educate fellow Legionnaires regarding the Texas American Legion Strategic Plan and provide information on how to submit feedback to help create/improve a “Train the Trainer” slide deck for future use.  </a:t>
            </a:r>
            <a:endParaRPr lang="en-US" b="1" i="1" dirty="0"/>
          </a:p>
        </p:txBody>
      </p:sp>
      <p:pic>
        <p:nvPicPr>
          <p:cNvPr id="5" name="Picture 4">
            <a:extLst>
              <a:ext uri="{FF2B5EF4-FFF2-40B4-BE49-F238E27FC236}">
                <a16:creationId xmlns:a16="http://schemas.microsoft.com/office/drawing/2014/main" id="{B2CE17E2-516D-8762-61C7-CA21DBDE1629}"/>
              </a:ext>
            </a:extLst>
          </p:cNvPr>
          <p:cNvPicPr>
            <a:picLocks noChangeAspect="1"/>
          </p:cNvPicPr>
          <p:nvPr/>
        </p:nvPicPr>
        <p:blipFill>
          <a:blip r:embed="rId2"/>
          <a:stretch>
            <a:fillRect/>
          </a:stretch>
        </p:blipFill>
        <p:spPr>
          <a:xfrm>
            <a:off x="2338562" y="3976687"/>
            <a:ext cx="4467699" cy="2290763"/>
          </a:xfrm>
          <a:prstGeom prst="rect">
            <a:avLst/>
          </a:prstGeom>
        </p:spPr>
      </p:pic>
      <p:sp>
        <p:nvSpPr>
          <p:cNvPr id="6" name="TextBox 5">
            <a:extLst>
              <a:ext uri="{FF2B5EF4-FFF2-40B4-BE49-F238E27FC236}">
                <a16:creationId xmlns:a16="http://schemas.microsoft.com/office/drawing/2014/main" id="{3B188F25-3D23-4686-F43F-038A13F3BE31}"/>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2</a:t>
            </a:r>
          </a:p>
        </p:txBody>
      </p:sp>
    </p:spTree>
    <p:extLst>
      <p:ext uri="{BB962C8B-B14F-4D97-AF65-F5344CB8AC3E}">
        <p14:creationId xmlns:p14="http://schemas.microsoft.com/office/powerpoint/2010/main" val="2621099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71B25A4B-6ADA-E7C4-67F5-EC8BECFC67F9}"/>
              </a:ext>
            </a:extLst>
          </p:cNvPr>
          <p:cNvSpPr txBox="1">
            <a:spLocks/>
          </p:cNvSpPr>
          <p:nvPr/>
        </p:nvSpPr>
        <p:spPr>
          <a:xfrm>
            <a:off x="2290114" y="747010"/>
            <a:ext cx="4563772" cy="612867"/>
          </a:xfrm>
          <a:prstGeom prst="rect">
            <a:avLst/>
          </a:prstGeom>
        </p:spPr>
        <p:txBody>
          <a:bodyPr anchor="ctr"/>
          <a:lst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800000"/>
                </a:solidFill>
                <a:effectLst/>
                <a:uLnTx/>
                <a:uFillTx/>
                <a:latin typeface="Arial" pitchFamily="34" charset="0"/>
                <a:ea typeface="+mj-ea"/>
                <a:cs typeface="Arial" pitchFamily="34" charset="0"/>
              </a:rPr>
              <a:t>Agenda</a:t>
            </a:r>
          </a:p>
        </p:txBody>
      </p:sp>
      <p:sp>
        <p:nvSpPr>
          <p:cNvPr id="3" name="AutoShape 2">
            <a:extLst>
              <a:ext uri="{FF2B5EF4-FFF2-40B4-BE49-F238E27FC236}">
                <a16:creationId xmlns:a16="http://schemas.microsoft.com/office/drawing/2014/main" id="{16F5C40B-E3F7-D715-9906-9BEA6859E517}"/>
              </a:ext>
            </a:extLst>
          </p:cNvPr>
          <p:cNvSpPr>
            <a:spLocks noChangeArrowheads="1"/>
          </p:cNvSpPr>
          <p:nvPr/>
        </p:nvSpPr>
        <p:spPr bwMode="auto">
          <a:xfrm>
            <a:off x="920160" y="1359877"/>
            <a:ext cx="7303679" cy="4409071"/>
          </a:xfrm>
          <a:prstGeom prst="roundRect">
            <a:avLst>
              <a:gd name="adj" fmla="val 10188"/>
            </a:avLst>
          </a:prstGeom>
          <a:solidFill>
            <a:srgbClr val="EAEAEA"/>
          </a:solidFill>
          <a:ln w="9525">
            <a:solidFill>
              <a:schemeClr val="tx1"/>
            </a:solidFill>
            <a:round/>
            <a:headEnd/>
            <a:tailEnd/>
          </a:ln>
        </p:spPr>
        <p:txBody>
          <a:bodyPr wrap="none" lIns="86493" tIns="43247" rIns="86493" bIns="43247" anchor="ctr">
            <a:noAutofit/>
          </a:bodyPr>
          <a:lstStyle/>
          <a:p>
            <a:pPr marL="576263" marR="0" lvl="0" indent="-460375" algn="l" defTabSz="863600" rtl="0" eaLnBrk="1" fontAlgn="auto" latinLnBrk="0" hangingPunct="1">
              <a:lnSpc>
                <a:spcPct val="130000"/>
              </a:lnSpc>
              <a:spcBef>
                <a:spcPts val="0"/>
              </a:spcBef>
              <a:spcAft>
                <a:spcPts val="0"/>
              </a:spcAft>
              <a:buClr>
                <a:srgbClr val="000000"/>
              </a:buClr>
              <a:buSzTx/>
              <a:buFont typeface="Wingdings" pitchFamily="2" charset="2"/>
              <a:buAutoNum type="arabicPeriod"/>
              <a:tabLst/>
              <a:defRPr/>
            </a:pPr>
            <a:r>
              <a:rPr lang="en-US" sz="2000" kern="1200" dirty="0">
                <a:latin typeface="Arial" panose="020B0604020202020204" pitchFamily="34" charset="0"/>
                <a:ea typeface="+mn-ea"/>
                <a:cs typeface="Arial" panose="020B0604020202020204" pitchFamily="34" charset="0"/>
              </a:rPr>
              <a:t>Problem Statement </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Nested Mission, Vision, and Priorities</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Explaining Elements of Long-Range Strategic Plan/Map</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Summary of Long-Range Strategic Plan</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Why is the Strategic Plan Important, “So What” question</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Strategic Plan Key Stakeholders</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Questions or Comments</a:t>
            </a:r>
          </a:p>
          <a:p>
            <a:pPr marL="576263" indent="-460375" defTabSz="863600" hangingPunct="1">
              <a:lnSpc>
                <a:spcPct val="130000"/>
              </a:lnSpc>
              <a:buClr>
                <a:srgbClr val="000000"/>
              </a:buClr>
              <a:buFont typeface="Wingdings" pitchFamily="2" charset="2"/>
              <a:buAutoNum type="arabicPeriod"/>
              <a:defRPr/>
            </a:pPr>
            <a:r>
              <a:rPr lang="en-US" sz="2000" kern="1200" dirty="0">
                <a:latin typeface="Arial" panose="020B0604020202020204" pitchFamily="34" charset="0"/>
                <a:ea typeface="+mn-ea"/>
                <a:cs typeface="Arial" panose="020B0604020202020204" pitchFamily="34" charset="0"/>
              </a:rPr>
              <a:t>Backup Slides</a:t>
            </a:r>
          </a:p>
        </p:txBody>
      </p:sp>
      <p:sp>
        <p:nvSpPr>
          <p:cNvPr id="5" name="TextBox 4">
            <a:extLst>
              <a:ext uri="{FF2B5EF4-FFF2-40B4-BE49-F238E27FC236}">
                <a16:creationId xmlns:a16="http://schemas.microsoft.com/office/drawing/2014/main" id="{096D8C7C-F331-8AE1-9B63-0DE9ED19C711}"/>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3</a:t>
            </a:r>
          </a:p>
        </p:txBody>
      </p:sp>
    </p:spTree>
    <p:extLst>
      <p:ext uri="{BB962C8B-B14F-4D97-AF65-F5344CB8AC3E}">
        <p14:creationId xmlns:p14="http://schemas.microsoft.com/office/powerpoint/2010/main" val="780708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9F47389A-8CE9-67A9-BFE2-A8E229290DFC}"/>
              </a:ext>
            </a:extLst>
          </p:cNvPr>
          <p:cNvSpPr txBox="1">
            <a:spLocks/>
          </p:cNvSpPr>
          <p:nvPr/>
        </p:nvSpPr>
        <p:spPr>
          <a:xfrm>
            <a:off x="438150" y="1109170"/>
            <a:ext cx="8420100" cy="5034455"/>
          </a:xfrm>
          <a:prstGeom prst="rect">
            <a:avLst/>
          </a:prstGeom>
        </p:spPr>
        <p:txBody>
          <a:bodyPr/>
          <a:lstStyle>
            <a:lvl1pPr marL="187206" indent="-187206" algn="l" rtl="0" eaLnBrk="0" fontAlgn="base" hangingPunct="0">
              <a:spcBef>
                <a:spcPct val="20000"/>
              </a:spcBef>
              <a:spcAft>
                <a:spcPct val="0"/>
              </a:spcAft>
              <a:buChar char="•"/>
              <a:defRPr sz="1748">
                <a:solidFill>
                  <a:schemeClr val="tx1"/>
                </a:solidFill>
                <a:latin typeface="Arial" pitchFamily="34" charset="0"/>
                <a:ea typeface="+mn-ea"/>
                <a:cs typeface="Arial" pitchFamily="34" charset="0"/>
              </a:defRPr>
            </a:lvl1pPr>
            <a:lvl2pPr marL="405616" indent="-156007" algn="l" rtl="0" eaLnBrk="0" fontAlgn="base" hangingPunct="0">
              <a:spcBef>
                <a:spcPct val="20000"/>
              </a:spcBef>
              <a:spcAft>
                <a:spcPct val="0"/>
              </a:spcAft>
              <a:buChar char="–"/>
              <a:defRPr sz="1529">
                <a:solidFill>
                  <a:schemeClr val="tx1"/>
                </a:solidFill>
                <a:latin typeface="Arial" pitchFamily="34" charset="0"/>
                <a:cs typeface="Arial" pitchFamily="34" charset="0"/>
              </a:defRPr>
            </a:lvl2pPr>
            <a:lvl3pPr marL="624023" indent="-124805" algn="l" rtl="0" eaLnBrk="0" fontAlgn="base" hangingPunct="0">
              <a:spcBef>
                <a:spcPct val="20000"/>
              </a:spcBef>
              <a:spcAft>
                <a:spcPct val="0"/>
              </a:spcAft>
              <a:buChar char="•"/>
              <a:defRPr sz="1310">
                <a:solidFill>
                  <a:schemeClr val="tx1"/>
                </a:solidFill>
                <a:latin typeface="Arial" pitchFamily="34" charset="0"/>
                <a:cs typeface="Arial" pitchFamily="34" charset="0"/>
              </a:defRPr>
            </a:lvl3pPr>
            <a:lvl4pPr marL="873632" indent="-124805" algn="l" rtl="0" eaLnBrk="0" fontAlgn="base" hangingPunct="0">
              <a:spcBef>
                <a:spcPct val="20000"/>
              </a:spcBef>
              <a:spcAft>
                <a:spcPct val="0"/>
              </a:spcAft>
              <a:buChar char="–"/>
              <a:defRPr sz="1092">
                <a:solidFill>
                  <a:schemeClr val="tx1"/>
                </a:solidFill>
                <a:latin typeface="Arial" pitchFamily="34" charset="0"/>
                <a:cs typeface="Arial" pitchFamily="34" charset="0"/>
              </a:defRPr>
            </a:lvl4pPr>
            <a:lvl5pPr marL="1123242" indent="-124805" algn="l" rtl="0" eaLnBrk="0" fontAlgn="base" hangingPunct="0">
              <a:spcBef>
                <a:spcPct val="20000"/>
              </a:spcBef>
              <a:spcAft>
                <a:spcPct val="0"/>
              </a:spcAft>
              <a:buChar char="»"/>
              <a:defRPr sz="1092">
                <a:solidFill>
                  <a:schemeClr val="tx1"/>
                </a:solidFill>
                <a:latin typeface="Arial" pitchFamily="34" charset="0"/>
                <a:cs typeface="Arial" pitchFamily="34" charset="0"/>
              </a:defRPr>
            </a:lvl5pPr>
            <a:lvl6pPr marL="1372851" indent="-124805" algn="l" rtl="0" eaLnBrk="1" fontAlgn="base" hangingPunct="1">
              <a:spcBef>
                <a:spcPct val="20000"/>
              </a:spcBef>
              <a:spcAft>
                <a:spcPct val="0"/>
              </a:spcAft>
              <a:buChar char="»"/>
              <a:defRPr sz="1092">
                <a:solidFill>
                  <a:schemeClr val="tx1"/>
                </a:solidFill>
                <a:latin typeface="+mn-lt"/>
              </a:defRPr>
            </a:lvl6pPr>
            <a:lvl7pPr marL="1622459" indent="-124805" algn="l" rtl="0" eaLnBrk="1" fontAlgn="base" hangingPunct="1">
              <a:spcBef>
                <a:spcPct val="20000"/>
              </a:spcBef>
              <a:spcAft>
                <a:spcPct val="0"/>
              </a:spcAft>
              <a:buChar char="»"/>
              <a:defRPr sz="1092">
                <a:solidFill>
                  <a:schemeClr val="tx1"/>
                </a:solidFill>
                <a:latin typeface="+mn-lt"/>
              </a:defRPr>
            </a:lvl7pPr>
            <a:lvl8pPr marL="1872069" indent="-124805" algn="l" rtl="0" eaLnBrk="1" fontAlgn="base" hangingPunct="1">
              <a:spcBef>
                <a:spcPct val="20000"/>
              </a:spcBef>
              <a:spcAft>
                <a:spcPct val="0"/>
              </a:spcAft>
              <a:buChar char="»"/>
              <a:defRPr sz="1092">
                <a:solidFill>
                  <a:schemeClr val="tx1"/>
                </a:solidFill>
                <a:latin typeface="+mn-lt"/>
              </a:defRPr>
            </a:lvl8pPr>
            <a:lvl9pPr marL="2121679" indent="-124805" algn="l" rtl="0" eaLnBrk="1" fontAlgn="base" hangingPunct="1">
              <a:spcBef>
                <a:spcPct val="20000"/>
              </a:spcBef>
              <a:spcAft>
                <a:spcPct val="0"/>
              </a:spcAft>
              <a:buChar char="»"/>
              <a:defRPr sz="1092">
                <a:solidFill>
                  <a:schemeClr val="tx1"/>
                </a:solidFill>
                <a:latin typeface="+mn-lt"/>
              </a:defRPr>
            </a:lvl9pPr>
          </a:lstStyle>
          <a:p>
            <a:pPr marL="0" indent="0" algn="ctr">
              <a:buNone/>
            </a:pPr>
            <a:endParaRPr lang="en-US" sz="3600" dirty="0">
              <a:latin typeface=" Arial"/>
            </a:endParaRPr>
          </a:p>
        </p:txBody>
      </p:sp>
      <p:sp>
        <p:nvSpPr>
          <p:cNvPr id="2" name="Title 2">
            <a:extLst>
              <a:ext uri="{FF2B5EF4-FFF2-40B4-BE49-F238E27FC236}">
                <a16:creationId xmlns:a16="http://schemas.microsoft.com/office/drawing/2014/main" id="{DED2A93D-929A-2084-039B-EE686A623DC1}"/>
              </a:ext>
            </a:extLst>
          </p:cNvPr>
          <p:cNvSpPr txBox="1">
            <a:spLocks/>
          </p:cNvSpPr>
          <p:nvPr/>
        </p:nvSpPr>
        <p:spPr>
          <a:xfrm>
            <a:off x="2290114" y="747010"/>
            <a:ext cx="4563772" cy="612867"/>
          </a:xfrm>
          <a:prstGeom prst="rect">
            <a:avLst/>
          </a:prstGeom>
        </p:spPr>
        <p:txBody>
          <a:bodyPr anchor="ctr"/>
          <a:lst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800000"/>
                </a:solidFill>
                <a:effectLst/>
                <a:uLnTx/>
                <a:uFillTx/>
                <a:latin typeface="Arial" pitchFamily="34" charset="0"/>
                <a:ea typeface="+mj-ea"/>
                <a:cs typeface="Arial" pitchFamily="34" charset="0"/>
              </a:rPr>
              <a:t>Problem Statement</a:t>
            </a:r>
          </a:p>
        </p:txBody>
      </p:sp>
      <p:pic>
        <p:nvPicPr>
          <p:cNvPr id="6" name="Picture 5">
            <a:extLst>
              <a:ext uri="{FF2B5EF4-FFF2-40B4-BE49-F238E27FC236}">
                <a16:creationId xmlns:a16="http://schemas.microsoft.com/office/drawing/2014/main" id="{4EAF0633-049D-7A1A-E203-32DFE7F85DC8}"/>
              </a:ext>
            </a:extLst>
          </p:cNvPr>
          <p:cNvPicPr>
            <a:picLocks noChangeAspect="1"/>
          </p:cNvPicPr>
          <p:nvPr/>
        </p:nvPicPr>
        <p:blipFill>
          <a:blip r:embed="rId2"/>
          <a:stretch>
            <a:fillRect/>
          </a:stretch>
        </p:blipFill>
        <p:spPr>
          <a:xfrm>
            <a:off x="1177290" y="2571750"/>
            <a:ext cx="6195060" cy="4646295"/>
          </a:xfrm>
          <a:prstGeom prst="rect">
            <a:avLst/>
          </a:prstGeom>
        </p:spPr>
      </p:pic>
      <p:sp>
        <p:nvSpPr>
          <p:cNvPr id="7" name="Rectangle 6">
            <a:extLst>
              <a:ext uri="{FF2B5EF4-FFF2-40B4-BE49-F238E27FC236}">
                <a16:creationId xmlns:a16="http://schemas.microsoft.com/office/drawing/2014/main" id="{A7EDEBE5-091C-BD80-FA08-4909EB236A36}"/>
              </a:ext>
            </a:extLst>
          </p:cNvPr>
          <p:cNvSpPr/>
          <p:nvPr/>
        </p:nvSpPr>
        <p:spPr>
          <a:xfrm>
            <a:off x="1082040" y="2141220"/>
            <a:ext cx="6781800" cy="8610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DE56056-8187-BFDB-53EE-693018E01382}"/>
              </a:ext>
            </a:extLst>
          </p:cNvPr>
          <p:cNvSpPr/>
          <p:nvPr/>
        </p:nvSpPr>
        <p:spPr>
          <a:xfrm>
            <a:off x="1569720" y="4372103"/>
            <a:ext cx="1706880" cy="9412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14661396-7D7B-DFA9-1FC3-F11C1B399115}"/>
              </a:ext>
            </a:extLst>
          </p:cNvPr>
          <p:cNvSpPr/>
          <p:nvPr/>
        </p:nvSpPr>
        <p:spPr>
          <a:xfrm>
            <a:off x="5539740" y="4376630"/>
            <a:ext cx="1706880" cy="9412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A40587E-9F90-6E69-1CB0-36BCD8FB7EB2}"/>
              </a:ext>
            </a:extLst>
          </p:cNvPr>
          <p:cNvSpPr/>
          <p:nvPr/>
        </p:nvSpPr>
        <p:spPr>
          <a:xfrm>
            <a:off x="1108234" y="2882265"/>
            <a:ext cx="5528310" cy="519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6E573DB3-1C4E-D273-AC42-A3EE64FE8485}"/>
              </a:ext>
            </a:extLst>
          </p:cNvPr>
          <p:cNvSpPr txBox="1"/>
          <p:nvPr/>
        </p:nvSpPr>
        <p:spPr>
          <a:xfrm>
            <a:off x="1350883" y="1416354"/>
            <a:ext cx="6442234" cy="2216697"/>
          </a:xfrm>
          <a:prstGeom prst="rect">
            <a:avLst/>
          </a:prstGeom>
          <a:noFill/>
        </p:spPr>
        <p:txBody>
          <a:bodyPr wrap="square">
            <a:spAutoFit/>
          </a:bodyPr>
          <a:lstStyle/>
          <a:p>
            <a:pPr marL="115888" marR="0" lvl="0" algn="ctr" defTabSz="863600" rtl="0" eaLnBrk="1" fontAlgn="auto" latinLnBrk="0" hangingPunct="1">
              <a:lnSpc>
                <a:spcPct val="130000"/>
              </a:lnSpc>
              <a:spcBef>
                <a:spcPts val="0"/>
              </a:spcBef>
              <a:spcAft>
                <a:spcPts val="0"/>
              </a:spcAft>
              <a:buClr>
                <a:srgbClr val="000000"/>
              </a:buClr>
              <a:buSzTx/>
              <a:tabLst/>
              <a:defRPr/>
            </a:pPr>
            <a:r>
              <a:rPr lang="en-US" b="1" i="1" kern="1200" dirty="0">
                <a:latin typeface="Arial" panose="020B0604020202020204" pitchFamily="34" charset="0"/>
                <a:ea typeface="+mn-ea"/>
                <a:cs typeface="Arial" panose="020B0604020202020204" pitchFamily="34" charset="0"/>
              </a:rPr>
              <a:t>The American Legion Department of Texas fails to maintain a current 5-year Long Range Strategic Plan that is </a:t>
            </a:r>
            <a:r>
              <a:rPr lang="en-US" b="1" i="1" u="sng" kern="1200" dirty="0">
                <a:latin typeface="Arial" panose="020B0604020202020204" pitchFamily="34" charset="0"/>
                <a:ea typeface="+mn-ea"/>
                <a:cs typeface="Arial" panose="020B0604020202020204" pitchFamily="34" charset="0"/>
              </a:rPr>
              <a:t>executable</a:t>
            </a:r>
            <a:r>
              <a:rPr lang="en-US" b="1" i="1" kern="1200" dirty="0">
                <a:latin typeface="Arial" panose="020B0604020202020204" pitchFamily="34" charset="0"/>
                <a:ea typeface="+mn-ea"/>
                <a:cs typeface="Arial" panose="020B0604020202020204" pitchFamily="34" charset="0"/>
              </a:rPr>
              <a:t>, </a:t>
            </a:r>
            <a:r>
              <a:rPr lang="en-US" b="1" i="1" u="sng" kern="1200" dirty="0">
                <a:latin typeface="Arial" panose="020B0604020202020204" pitchFamily="34" charset="0"/>
                <a:ea typeface="+mn-ea"/>
                <a:cs typeface="Arial" panose="020B0604020202020204" pitchFamily="34" charset="0"/>
              </a:rPr>
              <a:t>measurable</a:t>
            </a:r>
            <a:r>
              <a:rPr lang="en-US" b="1" i="1" kern="1200" dirty="0">
                <a:latin typeface="Arial" panose="020B0604020202020204" pitchFamily="34" charset="0"/>
                <a:ea typeface="+mn-ea"/>
                <a:cs typeface="Arial" panose="020B0604020202020204" pitchFamily="34" charset="0"/>
              </a:rPr>
              <a:t>, and accounts for recent significant changes world-wide that are impacting The American Legion’s ability to support our Veterans, their families, and the Nation as a whole.  </a:t>
            </a:r>
            <a:endParaRPr lang="en-US" b="1" i="1" dirty="0"/>
          </a:p>
        </p:txBody>
      </p:sp>
      <p:sp>
        <p:nvSpPr>
          <p:cNvPr id="11" name="Rectangle 10">
            <a:extLst>
              <a:ext uri="{FF2B5EF4-FFF2-40B4-BE49-F238E27FC236}">
                <a16:creationId xmlns:a16="http://schemas.microsoft.com/office/drawing/2014/main" id="{047C9A12-5FEA-C455-D2D8-A101B6F5429B}"/>
              </a:ext>
            </a:extLst>
          </p:cNvPr>
          <p:cNvSpPr/>
          <p:nvPr/>
        </p:nvSpPr>
        <p:spPr>
          <a:xfrm>
            <a:off x="1108234" y="5905500"/>
            <a:ext cx="667226" cy="381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77AC52AA-787D-9A04-3B05-68A3E07EE827}"/>
              </a:ext>
            </a:extLst>
          </p:cNvPr>
          <p:cNvPicPr>
            <a:picLocks noChangeAspect="1"/>
          </p:cNvPicPr>
          <p:nvPr/>
        </p:nvPicPr>
        <p:blipFill>
          <a:blip r:embed="rId3"/>
          <a:stretch>
            <a:fillRect/>
          </a:stretch>
        </p:blipFill>
        <p:spPr>
          <a:xfrm>
            <a:off x="-12382" y="4866307"/>
            <a:ext cx="1546567" cy="1993143"/>
          </a:xfrm>
          <a:prstGeom prst="rect">
            <a:avLst/>
          </a:prstGeom>
        </p:spPr>
      </p:pic>
      <p:sp>
        <p:nvSpPr>
          <p:cNvPr id="15" name="TextBox 14">
            <a:extLst>
              <a:ext uri="{FF2B5EF4-FFF2-40B4-BE49-F238E27FC236}">
                <a16:creationId xmlns:a16="http://schemas.microsoft.com/office/drawing/2014/main" id="{E31598EF-111C-A059-8285-350FE33E45B8}"/>
              </a:ext>
            </a:extLst>
          </p:cNvPr>
          <p:cNvSpPr txBox="1"/>
          <p:nvPr/>
        </p:nvSpPr>
        <p:spPr>
          <a:xfrm>
            <a:off x="544940" y="4645082"/>
            <a:ext cx="492443" cy="276999"/>
          </a:xfrm>
          <a:prstGeom prst="rect">
            <a:avLst/>
          </a:prstGeom>
          <a:noFill/>
        </p:spPr>
        <p:txBody>
          <a:bodyPr wrap="none" rtlCol="0">
            <a:spAutoFit/>
          </a:bodyPr>
          <a:lstStyle/>
          <a:p>
            <a:r>
              <a:rPr lang="en-US" sz="1200" b="1" dirty="0"/>
              <a:t>2018</a:t>
            </a:r>
          </a:p>
        </p:txBody>
      </p:sp>
      <p:sp>
        <p:nvSpPr>
          <p:cNvPr id="16" name="TextBox 15">
            <a:extLst>
              <a:ext uri="{FF2B5EF4-FFF2-40B4-BE49-F238E27FC236}">
                <a16:creationId xmlns:a16="http://schemas.microsoft.com/office/drawing/2014/main" id="{DA1FEC50-6BC5-ED3D-84F6-3F19DEB6017C}"/>
              </a:ext>
            </a:extLst>
          </p:cNvPr>
          <p:cNvSpPr txBox="1"/>
          <p:nvPr/>
        </p:nvSpPr>
        <p:spPr>
          <a:xfrm>
            <a:off x="7812881" y="4645082"/>
            <a:ext cx="928459" cy="276999"/>
          </a:xfrm>
          <a:prstGeom prst="rect">
            <a:avLst/>
          </a:prstGeom>
          <a:noFill/>
        </p:spPr>
        <p:txBody>
          <a:bodyPr wrap="none" rtlCol="0">
            <a:spAutoFit/>
          </a:bodyPr>
          <a:lstStyle/>
          <a:p>
            <a:r>
              <a:rPr lang="en-US" sz="1200" b="1" dirty="0"/>
              <a:t>2026 - 2030</a:t>
            </a:r>
          </a:p>
        </p:txBody>
      </p:sp>
      <p:pic>
        <p:nvPicPr>
          <p:cNvPr id="28" name="Picture 27">
            <a:extLst>
              <a:ext uri="{FF2B5EF4-FFF2-40B4-BE49-F238E27FC236}">
                <a16:creationId xmlns:a16="http://schemas.microsoft.com/office/drawing/2014/main" id="{69C2AF3A-75F6-2F73-34D4-91BFF15EACD8}"/>
              </a:ext>
            </a:extLst>
          </p:cNvPr>
          <p:cNvPicPr>
            <a:picLocks noChangeAspect="1"/>
          </p:cNvPicPr>
          <p:nvPr/>
        </p:nvPicPr>
        <p:blipFill>
          <a:blip r:embed="rId4"/>
          <a:stretch>
            <a:fillRect/>
          </a:stretch>
        </p:blipFill>
        <p:spPr>
          <a:xfrm>
            <a:off x="7588030" y="4894897"/>
            <a:ext cx="1305755" cy="1823421"/>
          </a:xfrm>
          <a:prstGeom prst="rect">
            <a:avLst/>
          </a:prstGeom>
        </p:spPr>
      </p:pic>
      <p:sp>
        <p:nvSpPr>
          <p:cNvPr id="4" name="TextBox 3">
            <a:extLst>
              <a:ext uri="{FF2B5EF4-FFF2-40B4-BE49-F238E27FC236}">
                <a16:creationId xmlns:a16="http://schemas.microsoft.com/office/drawing/2014/main" id="{6C2CED5E-4025-0337-6435-17DC4A750B4E}"/>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4</a:t>
            </a:r>
          </a:p>
        </p:txBody>
      </p:sp>
    </p:spTree>
    <p:extLst>
      <p:ext uri="{BB962C8B-B14F-4D97-AF65-F5344CB8AC3E}">
        <p14:creationId xmlns:p14="http://schemas.microsoft.com/office/powerpoint/2010/main" val="33611079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p:nvPr/>
        </p:nvSpPr>
        <p:spPr>
          <a:xfrm>
            <a:off x="4660138" y="35137"/>
            <a:ext cx="42545" cy="170815"/>
          </a:xfrm>
          <a:prstGeom prst="rect">
            <a:avLst/>
          </a:prstGeom>
        </p:spPr>
        <p:txBody>
          <a:bodyPr vert="horz" wrap="square" lIns="0" tIns="0" rIns="0" bIns="0" rtlCol="0">
            <a:spAutoFit/>
          </a:bodyPr>
          <a:lstStyle/>
          <a:p>
            <a:pPr marL="0" marR="0" lvl="0" indent="0" defTabSz="914400" eaLnBrk="1" fontAlgn="auto" latinLnBrk="0" hangingPunct="1">
              <a:lnSpc>
                <a:spcPts val="1325"/>
              </a:lnSpc>
              <a:spcBef>
                <a:spcPts val="0"/>
              </a:spcBef>
              <a:spcAft>
                <a:spcPts val="0"/>
              </a:spcAft>
              <a:buClrTx/>
              <a:buSzTx/>
              <a:buFontTx/>
              <a:buNone/>
              <a:tabLst/>
              <a:defRPr/>
            </a:pPr>
            <a:r>
              <a:rPr kumimoji="0" sz="1200" b="1" i="0" u="none" strike="noStrike" kern="0" cap="none" spc="0" normalizeH="0" baseline="0" noProof="0" dirty="0">
                <a:ln>
                  <a:noFill/>
                </a:ln>
                <a:solidFill>
                  <a:srgbClr val="FFFFFF"/>
                </a:solidFill>
                <a:effectLst/>
                <a:uLnTx/>
                <a:uFillTx/>
                <a:latin typeface="Arial"/>
                <a:cs typeface="Arial"/>
              </a:rPr>
              <a:t>I</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44" name="object 44"/>
          <p:cNvSpPr txBox="1"/>
          <p:nvPr/>
        </p:nvSpPr>
        <p:spPr>
          <a:xfrm>
            <a:off x="2739793" y="6312849"/>
            <a:ext cx="4258520" cy="19749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0" normalizeH="0" baseline="0" noProof="0" dirty="0">
                <a:ln>
                  <a:noFill/>
                </a:ln>
                <a:solidFill>
                  <a:srgbClr val="800000"/>
                </a:solidFill>
                <a:effectLst/>
                <a:uLnTx/>
                <a:uFillTx/>
                <a:latin typeface="Arial"/>
                <a:cs typeface="Arial"/>
              </a:rPr>
              <a:t>“Adapt</a:t>
            </a:r>
            <a:r>
              <a:rPr kumimoji="0" sz="1200" b="1" i="0" u="none" strike="noStrike" kern="0" cap="none" spc="15" normalizeH="0" baseline="0" noProof="0" dirty="0">
                <a:ln>
                  <a:noFill/>
                </a:ln>
                <a:solidFill>
                  <a:srgbClr val="800000"/>
                </a:solidFill>
                <a:effectLst/>
                <a:uLnTx/>
                <a:uFillTx/>
                <a:latin typeface="Arial"/>
                <a:cs typeface="Arial"/>
              </a:rPr>
              <a:t> </a:t>
            </a:r>
            <a:r>
              <a:rPr kumimoji="0" sz="1200" b="1" i="0" u="none" strike="noStrike" kern="0" cap="none" spc="0" normalizeH="0" baseline="0" noProof="0" dirty="0">
                <a:ln>
                  <a:noFill/>
                </a:ln>
                <a:solidFill>
                  <a:srgbClr val="800000"/>
                </a:solidFill>
                <a:effectLst/>
                <a:uLnTx/>
                <a:uFillTx/>
                <a:latin typeface="Arial"/>
                <a:cs typeface="Arial"/>
              </a:rPr>
              <a:t>and</a:t>
            </a:r>
            <a:r>
              <a:rPr kumimoji="0" sz="1200" b="1" i="0" u="none" strike="noStrike" kern="0" cap="none" spc="-15" normalizeH="0" baseline="0" noProof="0" dirty="0">
                <a:ln>
                  <a:noFill/>
                </a:ln>
                <a:solidFill>
                  <a:srgbClr val="800000"/>
                </a:solidFill>
                <a:effectLst/>
                <a:uLnTx/>
                <a:uFillTx/>
                <a:latin typeface="Arial"/>
                <a:cs typeface="Arial"/>
              </a:rPr>
              <a:t> </a:t>
            </a:r>
            <a:r>
              <a:rPr kumimoji="0" sz="1200" b="1" i="0" u="none" strike="noStrike" kern="0" cap="none" spc="0" normalizeH="0" baseline="0" noProof="0" dirty="0">
                <a:ln>
                  <a:noFill/>
                </a:ln>
                <a:solidFill>
                  <a:srgbClr val="800000"/>
                </a:solidFill>
                <a:effectLst/>
                <a:uLnTx/>
                <a:uFillTx/>
                <a:latin typeface="Arial"/>
                <a:cs typeface="Arial"/>
              </a:rPr>
              <a:t>Innovate</a:t>
            </a:r>
            <a:r>
              <a:rPr kumimoji="0" sz="1200" b="1" i="0" u="none" strike="noStrike" kern="0" cap="none" spc="-35" normalizeH="0" baseline="0" noProof="0" dirty="0">
                <a:ln>
                  <a:noFill/>
                </a:ln>
                <a:solidFill>
                  <a:srgbClr val="800000"/>
                </a:solidFill>
                <a:effectLst/>
                <a:uLnTx/>
                <a:uFillTx/>
                <a:latin typeface="Arial"/>
                <a:cs typeface="Arial"/>
              </a:rPr>
              <a:t> </a:t>
            </a:r>
            <a:r>
              <a:rPr kumimoji="0" sz="1200" b="1" i="0" u="none" strike="noStrike" kern="0" cap="none" spc="0" normalizeH="0" baseline="0" noProof="0" dirty="0">
                <a:ln>
                  <a:noFill/>
                </a:ln>
                <a:solidFill>
                  <a:srgbClr val="800000"/>
                </a:solidFill>
                <a:effectLst/>
                <a:uLnTx/>
                <a:uFillTx/>
                <a:latin typeface="Arial"/>
                <a:cs typeface="Arial"/>
              </a:rPr>
              <a:t>to</a:t>
            </a:r>
            <a:r>
              <a:rPr kumimoji="0" sz="1200" b="1" i="0" u="none" strike="noStrike" kern="0" cap="none" spc="-5" normalizeH="0" baseline="0" noProof="0" dirty="0">
                <a:ln>
                  <a:noFill/>
                </a:ln>
                <a:solidFill>
                  <a:srgbClr val="800000"/>
                </a:solidFill>
                <a:effectLst/>
                <a:uLnTx/>
                <a:uFillTx/>
                <a:latin typeface="Arial"/>
                <a:cs typeface="Arial"/>
              </a:rPr>
              <a:t> </a:t>
            </a:r>
            <a:r>
              <a:rPr kumimoji="0" lang="en-US" sz="1200" b="1" i="0" u="none" strike="noStrike" kern="0" cap="none" spc="0" normalizeH="0" baseline="0" noProof="0" dirty="0">
                <a:ln>
                  <a:noFill/>
                </a:ln>
                <a:solidFill>
                  <a:srgbClr val="800000"/>
                </a:solidFill>
                <a:effectLst/>
                <a:uLnTx/>
                <a:uFillTx/>
                <a:latin typeface="Arial"/>
                <a:cs typeface="Arial"/>
              </a:rPr>
              <a:t>Remain Relevant for our Veterans</a:t>
            </a:r>
            <a:r>
              <a:rPr kumimoji="0" sz="1200" b="1" i="0" u="none" strike="noStrike" kern="0" cap="none" spc="-10" normalizeH="0" baseline="0" noProof="0" dirty="0">
                <a:ln>
                  <a:noFill/>
                </a:ln>
                <a:solidFill>
                  <a:srgbClr val="800000"/>
                </a:solidFill>
                <a:effectLst/>
                <a:uLnTx/>
                <a:uFillTx/>
                <a:latin typeface="Arial"/>
                <a:cs typeface="Arial"/>
              </a:rPr>
              <a:t>”</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2" name="Title 2">
            <a:extLst>
              <a:ext uri="{FF2B5EF4-FFF2-40B4-BE49-F238E27FC236}">
                <a16:creationId xmlns:a16="http://schemas.microsoft.com/office/drawing/2014/main" id="{0664D326-5701-60CD-3C97-6638EFBE11B4}"/>
              </a:ext>
            </a:extLst>
          </p:cNvPr>
          <p:cNvSpPr txBox="1">
            <a:spLocks/>
          </p:cNvSpPr>
          <p:nvPr/>
        </p:nvSpPr>
        <p:spPr>
          <a:xfrm>
            <a:off x="2198921" y="871691"/>
            <a:ext cx="5340263" cy="612867"/>
          </a:xfrm>
          <a:prstGeom prst="rect">
            <a:avLst/>
          </a:prstGeom>
        </p:spPr>
        <p:txBody>
          <a:bodyPr anchor="ctr"/>
          <a:lst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800000"/>
                </a:solidFill>
                <a:effectLst/>
                <a:uLnTx/>
                <a:uFillTx/>
                <a:latin typeface="Arial" pitchFamily="34" charset="0"/>
                <a:ea typeface="+mj-ea"/>
                <a:cs typeface="Arial" pitchFamily="34" charset="0"/>
              </a:rPr>
              <a:t>Nested Priorities and Objectives</a:t>
            </a:r>
          </a:p>
        </p:txBody>
      </p:sp>
      <p:sp>
        <p:nvSpPr>
          <p:cNvPr id="5" name="TextBox 4">
            <a:extLst>
              <a:ext uri="{FF2B5EF4-FFF2-40B4-BE49-F238E27FC236}">
                <a16:creationId xmlns:a16="http://schemas.microsoft.com/office/drawing/2014/main" id="{53A331B0-9322-958A-C25C-5D9BD9D6880C}"/>
              </a:ext>
            </a:extLst>
          </p:cNvPr>
          <p:cNvSpPr txBox="1"/>
          <p:nvPr/>
        </p:nvSpPr>
        <p:spPr>
          <a:xfrm>
            <a:off x="1071742" y="4970646"/>
            <a:ext cx="7219336" cy="1015663"/>
          </a:xfrm>
          <a:prstGeom prst="rect">
            <a:avLst/>
          </a:prstGeom>
          <a:noFill/>
        </p:spPr>
        <p:txBody>
          <a:bodyPr wrap="square">
            <a:spAutoFit/>
          </a:bodyPr>
          <a:lstStyle/>
          <a:p>
            <a:pPr fontAlgn="base">
              <a:spcBef>
                <a:spcPct val="0"/>
              </a:spcBef>
              <a:spcAft>
                <a:spcPct val="0"/>
              </a:spcAft>
            </a:pPr>
            <a:r>
              <a:rPr lang="en-US" sz="2400" b="1" u="sng" dirty="0">
                <a:solidFill>
                  <a:srgbClr val="0000CC"/>
                </a:solidFill>
              </a:rPr>
              <a:t>PRIORITIES</a:t>
            </a:r>
            <a:r>
              <a:rPr lang="en-US" sz="2400" b="1" dirty="0">
                <a:solidFill>
                  <a:srgbClr val="0000CC"/>
                </a:solidFill>
              </a:rPr>
              <a:t>:</a:t>
            </a:r>
            <a:r>
              <a:rPr lang="en-US" sz="2400" b="1" dirty="0"/>
              <a:t> </a:t>
            </a:r>
            <a:r>
              <a:rPr lang="en-US" sz="1800" b="1" dirty="0"/>
              <a:t>Focus on service to Veterans, Families, and to the community.  Legion officers at every level will lead the way in reinforcing the Vision.</a:t>
            </a:r>
          </a:p>
        </p:txBody>
      </p:sp>
      <p:sp>
        <p:nvSpPr>
          <p:cNvPr id="8" name="TextBox 7">
            <a:extLst>
              <a:ext uri="{FF2B5EF4-FFF2-40B4-BE49-F238E27FC236}">
                <a16:creationId xmlns:a16="http://schemas.microsoft.com/office/drawing/2014/main" id="{ECDEAD8C-03D2-3DD0-0BF3-324B5A1DC3A2}"/>
              </a:ext>
            </a:extLst>
          </p:cNvPr>
          <p:cNvSpPr txBox="1"/>
          <p:nvPr/>
        </p:nvSpPr>
        <p:spPr>
          <a:xfrm>
            <a:off x="1136053" y="1596386"/>
            <a:ext cx="6871894" cy="1631216"/>
          </a:xfrm>
          <a:prstGeom prst="rect">
            <a:avLst/>
          </a:prstGeom>
          <a:noFill/>
        </p:spPr>
        <p:txBody>
          <a:bodyPr wrap="square">
            <a:spAutoFit/>
          </a:bodyPr>
          <a:lstStyle/>
          <a:p>
            <a:r>
              <a:rPr lang="en-US" sz="2800" b="1" u="sng" dirty="0">
                <a:solidFill>
                  <a:srgbClr val="0000CC"/>
                </a:solidFill>
              </a:rPr>
              <a:t>MISSION:</a:t>
            </a:r>
            <a:r>
              <a:rPr lang="en-US" sz="1800" b="1" dirty="0">
                <a:solidFill>
                  <a:srgbClr val="0000CC"/>
                </a:solidFill>
              </a:rPr>
              <a:t>  </a:t>
            </a:r>
            <a:r>
              <a:rPr lang="en-US" sz="1800" b="1" dirty="0"/>
              <a:t>The American Legion Strives to serve the needs of all veterans and their families; To promote a better understanding of the principles of democracy; To inculcate among all people a higher appreciation of the benefits of American citizenship and to fulfill our commitment to community, state and nation.</a:t>
            </a:r>
          </a:p>
        </p:txBody>
      </p:sp>
      <p:sp>
        <p:nvSpPr>
          <p:cNvPr id="10" name="TextBox 9">
            <a:extLst>
              <a:ext uri="{FF2B5EF4-FFF2-40B4-BE49-F238E27FC236}">
                <a16:creationId xmlns:a16="http://schemas.microsoft.com/office/drawing/2014/main" id="{81BD62FD-FD28-C220-C0D7-837564EAB6AC}"/>
              </a:ext>
            </a:extLst>
          </p:cNvPr>
          <p:cNvSpPr txBox="1"/>
          <p:nvPr/>
        </p:nvSpPr>
        <p:spPr>
          <a:xfrm>
            <a:off x="1136052" y="3548088"/>
            <a:ext cx="6871893" cy="1015663"/>
          </a:xfrm>
          <a:prstGeom prst="rect">
            <a:avLst/>
          </a:prstGeom>
          <a:noFill/>
        </p:spPr>
        <p:txBody>
          <a:bodyPr wrap="square">
            <a:spAutoFit/>
          </a:bodyPr>
          <a:lstStyle/>
          <a:p>
            <a:pPr fontAlgn="base">
              <a:spcBef>
                <a:spcPct val="0"/>
              </a:spcBef>
              <a:spcAft>
                <a:spcPct val="0"/>
              </a:spcAft>
              <a:defRPr/>
            </a:pPr>
            <a:r>
              <a:rPr lang="en-US" sz="2400" b="1" u="sng" dirty="0">
                <a:solidFill>
                  <a:srgbClr val="0000CC"/>
                </a:solidFill>
                <a:cs typeface="Arial" pitchFamily="34" charset="0"/>
              </a:rPr>
              <a:t>VISION</a:t>
            </a:r>
            <a:r>
              <a:rPr lang="en-US" sz="2400" b="1" dirty="0">
                <a:solidFill>
                  <a:srgbClr val="0000CC"/>
                </a:solidFill>
                <a:cs typeface="Arial" pitchFamily="34" charset="0"/>
              </a:rPr>
              <a:t>:  </a:t>
            </a:r>
            <a:r>
              <a:rPr lang="en-US" sz="1800" b="1" dirty="0">
                <a:solidFill>
                  <a:srgbClr val="000000"/>
                </a:solidFill>
                <a:cs typeface="Arial" pitchFamily="34" charset="0"/>
              </a:rPr>
              <a:t>Be a values-based organization committed to serving God, country, community and all Veterans today, tomorrow, and throughout 21</a:t>
            </a:r>
            <a:r>
              <a:rPr lang="en-US" sz="1800" b="1" baseline="30000" dirty="0">
                <a:solidFill>
                  <a:srgbClr val="000000"/>
                </a:solidFill>
                <a:cs typeface="Arial" pitchFamily="34" charset="0"/>
              </a:rPr>
              <a:t>st</a:t>
            </a:r>
            <a:r>
              <a:rPr lang="en-US" sz="1800" b="1" dirty="0">
                <a:solidFill>
                  <a:srgbClr val="000000"/>
                </a:solidFill>
                <a:cs typeface="Arial" pitchFamily="34" charset="0"/>
              </a:rPr>
              <a:t> Century.</a:t>
            </a:r>
            <a:endParaRPr lang="en-US" sz="2000" b="1" dirty="0">
              <a:solidFill>
                <a:srgbClr val="000000"/>
              </a:solidFill>
              <a:cs typeface="Arial" pitchFamily="34" charset="0"/>
            </a:endParaRPr>
          </a:p>
        </p:txBody>
      </p:sp>
      <p:sp>
        <p:nvSpPr>
          <p:cNvPr id="11" name="TextBox 10">
            <a:extLst>
              <a:ext uri="{FF2B5EF4-FFF2-40B4-BE49-F238E27FC236}">
                <a16:creationId xmlns:a16="http://schemas.microsoft.com/office/drawing/2014/main" id="{48317374-94D8-DB03-1972-3B8FFF650CA7}"/>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6" name="TextBox 5">
            <a:extLst>
              <a:ext uri="{FF2B5EF4-FFF2-40B4-BE49-F238E27FC236}">
                <a16:creationId xmlns:a16="http://schemas.microsoft.com/office/drawing/2014/main" id="{445E359C-9B50-984F-B2C3-30D56E198522}"/>
              </a:ext>
            </a:extLst>
          </p:cNvPr>
          <p:cNvSpPr txBox="1"/>
          <p:nvPr/>
        </p:nvSpPr>
        <p:spPr>
          <a:xfrm>
            <a:off x="8793956" y="6584632"/>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latin typeface="Aptos" panose="020B0004020202020204" pitchFamily="34" charset="0"/>
                <a:ea typeface="Aptos" panose="020B0004020202020204" pitchFamily="34" charset="0"/>
                <a:cs typeface="Times New Roman" panose="02020603050405020304" pitchFamily="18" charset="0"/>
              </a:rPr>
              <a:t>5</a:t>
            </a:r>
            <a:endPar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784944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hlinkClick r:id="" action="ppaction://ole?verb=0"/>
            <a:extLst>
              <a:ext uri="{FF2B5EF4-FFF2-40B4-BE49-F238E27FC236}">
                <a16:creationId xmlns:a16="http://schemas.microsoft.com/office/drawing/2014/main" id="{7CD6BCDB-8CE8-AC66-93B3-769D1F8CE4AC}"/>
              </a:ext>
            </a:extLst>
          </p:cNvPr>
          <p:cNvGraphicFramePr>
            <a:graphicFrameLocks noChangeAspect="1"/>
          </p:cNvGraphicFramePr>
          <p:nvPr>
            <p:extLst>
              <p:ext uri="{D42A27DB-BD31-4B8C-83A1-F6EECF244321}">
                <p14:modId xmlns:p14="http://schemas.microsoft.com/office/powerpoint/2010/main" val="1953983060"/>
              </p:ext>
            </p:extLst>
          </p:nvPr>
        </p:nvGraphicFramePr>
        <p:xfrm>
          <a:off x="556260" y="723265"/>
          <a:ext cx="8031480" cy="6023610"/>
        </p:xfrm>
        <a:graphic>
          <a:graphicData uri="http://schemas.openxmlformats.org/presentationml/2006/ole">
            <mc:AlternateContent xmlns:mc="http://schemas.openxmlformats.org/markup-compatibility/2006">
              <mc:Choice xmlns:v="urn:schemas-microsoft-com:vml" Requires="v">
                <p:oleObj name="Presentation" r:id="rId2" imgW="4572042" imgH="3429012" progId="PowerPoint.Show.12">
                  <p:embed/>
                </p:oleObj>
              </mc:Choice>
              <mc:Fallback>
                <p:oleObj name="Presentation" r:id="rId2" imgW="4572042" imgH="3429012" progId="PowerPoint.Show.12">
                  <p:embed/>
                  <p:pic>
                    <p:nvPicPr>
                      <p:cNvPr id="2" name="Object 1">
                        <a:hlinkClick r:id="" action="ppaction://ole?verb=0"/>
                        <a:extLst>
                          <a:ext uri="{FF2B5EF4-FFF2-40B4-BE49-F238E27FC236}">
                            <a16:creationId xmlns:a16="http://schemas.microsoft.com/office/drawing/2014/main" id="{7CD6BCDB-8CE8-AC66-93B3-769D1F8CE4AC}"/>
                          </a:ext>
                        </a:extLst>
                      </p:cNvPr>
                      <p:cNvPicPr/>
                      <p:nvPr/>
                    </p:nvPicPr>
                    <p:blipFill>
                      <a:blip r:embed="rId3"/>
                      <a:stretch>
                        <a:fillRect/>
                      </a:stretch>
                    </p:blipFill>
                    <p:spPr>
                      <a:xfrm>
                        <a:off x="556260" y="723265"/>
                        <a:ext cx="8031480" cy="602361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CACDD92D-EC83-719E-06E6-F0B8C014EB94}"/>
              </a:ext>
            </a:extLst>
          </p:cNvPr>
          <p:cNvSpPr txBox="1"/>
          <p:nvPr/>
        </p:nvSpPr>
        <p:spPr>
          <a:xfrm>
            <a:off x="5956545" y="6424017"/>
            <a:ext cx="1550424" cy="338554"/>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600" b="1" dirty="0">
                <a:solidFill>
                  <a:srgbClr val="C00000"/>
                </a:solidFill>
                <a:latin typeface="Arial Black" panose="020B0A04020102020204" pitchFamily="34" charset="0"/>
              </a:rPr>
              <a:t>Membership</a:t>
            </a:r>
          </a:p>
        </p:txBody>
      </p:sp>
      <p:sp>
        <p:nvSpPr>
          <p:cNvPr id="4" name="Left Brace 3">
            <a:extLst>
              <a:ext uri="{FF2B5EF4-FFF2-40B4-BE49-F238E27FC236}">
                <a16:creationId xmlns:a16="http://schemas.microsoft.com/office/drawing/2014/main" id="{C0C7E120-40E3-4F67-49AA-104BD9E09561}"/>
              </a:ext>
            </a:extLst>
          </p:cNvPr>
          <p:cNvSpPr/>
          <p:nvPr/>
        </p:nvSpPr>
        <p:spPr>
          <a:xfrm>
            <a:off x="7229139" y="5378824"/>
            <a:ext cx="706820" cy="8606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TextBox 4">
            <a:extLst>
              <a:ext uri="{FF2B5EF4-FFF2-40B4-BE49-F238E27FC236}">
                <a16:creationId xmlns:a16="http://schemas.microsoft.com/office/drawing/2014/main" id="{77A1E859-8909-4918-0D40-75E2F7E22CEF}"/>
              </a:ext>
            </a:extLst>
          </p:cNvPr>
          <p:cNvSpPr txBox="1"/>
          <p:nvPr/>
        </p:nvSpPr>
        <p:spPr>
          <a:xfrm>
            <a:off x="2804267" y="6231727"/>
            <a:ext cx="1717137" cy="276999"/>
          </a:xfrm>
          <a:prstGeom prst="rect">
            <a:avLst/>
          </a:prstGeom>
          <a:ln>
            <a:no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sz="1200" b="1" dirty="0">
                <a:solidFill>
                  <a:srgbClr val="C00000"/>
                </a:solidFill>
                <a:latin typeface="Arial Black" panose="020B0A04020102020204" pitchFamily="34" charset="0"/>
              </a:rPr>
              <a:t>CoG:  Membership</a:t>
            </a:r>
          </a:p>
        </p:txBody>
      </p:sp>
      <p:sp>
        <p:nvSpPr>
          <p:cNvPr id="6" name="TextBox 5">
            <a:extLst>
              <a:ext uri="{FF2B5EF4-FFF2-40B4-BE49-F238E27FC236}">
                <a16:creationId xmlns:a16="http://schemas.microsoft.com/office/drawing/2014/main" id="{82459EA4-2160-AB50-8F12-023F00F6FB82}"/>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6</a:t>
            </a:r>
          </a:p>
        </p:txBody>
      </p:sp>
    </p:spTree>
    <p:extLst>
      <p:ext uri="{BB962C8B-B14F-4D97-AF65-F5344CB8AC3E}">
        <p14:creationId xmlns:p14="http://schemas.microsoft.com/office/powerpoint/2010/main" val="3608861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117530-C6A3-21C8-A4DE-E9E4A0E8B498}"/>
              </a:ext>
            </a:extLst>
          </p:cNvPr>
          <p:cNvPicPr>
            <a:picLocks noChangeAspect="1"/>
          </p:cNvPicPr>
          <p:nvPr/>
        </p:nvPicPr>
        <p:blipFill>
          <a:blip r:embed="rId2"/>
          <a:stretch>
            <a:fillRect/>
          </a:stretch>
        </p:blipFill>
        <p:spPr>
          <a:xfrm>
            <a:off x="0" y="-2"/>
            <a:ext cx="9144000" cy="6858001"/>
          </a:xfrm>
          <a:prstGeom prst="rect">
            <a:avLst/>
          </a:prstGeom>
        </p:spPr>
      </p:pic>
      <p:sp>
        <p:nvSpPr>
          <p:cNvPr id="2" name="TextBox 1">
            <a:extLst>
              <a:ext uri="{FF2B5EF4-FFF2-40B4-BE49-F238E27FC236}">
                <a16:creationId xmlns:a16="http://schemas.microsoft.com/office/drawing/2014/main" id="{3174E5B9-A007-038F-3513-489E8A165A13}"/>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7</a:t>
            </a:r>
          </a:p>
        </p:txBody>
      </p:sp>
    </p:spTree>
    <p:extLst>
      <p:ext uri="{BB962C8B-B14F-4D97-AF65-F5344CB8AC3E}">
        <p14:creationId xmlns:p14="http://schemas.microsoft.com/office/powerpoint/2010/main" val="1778720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31349" y="939221"/>
            <a:ext cx="9104667" cy="5918779"/>
          </a:xfrm>
          <a:prstGeom prst="rightArrow">
            <a:avLst>
              <a:gd name="adj1" fmla="val 93540"/>
              <a:gd name="adj2" fmla="val 46870"/>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sz="2000" dirty="0">
              <a:solidFill>
                <a:srgbClr val="FFFFFF"/>
              </a:solidFill>
              <a:cs typeface="Arial" pitchFamily="34" charset="0"/>
            </a:endParaRPr>
          </a:p>
        </p:txBody>
      </p:sp>
      <p:sp>
        <p:nvSpPr>
          <p:cNvPr id="22" name="TextBox 21">
            <a:extLst>
              <a:ext uri="{FF2B5EF4-FFF2-40B4-BE49-F238E27FC236}">
                <a16:creationId xmlns:a16="http://schemas.microsoft.com/office/drawing/2014/main" id="{6D9D66D1-2E32-0454-363C-A8DA4F94CB3A}"/>
              </a:ext>
            </a:extLst>
          </p:cNvPr>
          <p:cNvSpPr txBox="1"/>
          <p:nvPr/>
        </p:nvSpPr>
        <p:spPr>
          <a:xfrm rot="16200000">
            <a:off x="-2156710" y="3892538"/>
            <a:ext cx="5097110" cy="261610"/>
          </a:xfrm>
          <a:prstGeom prst="rect">
            <a:avLst/>
          </a:prstGeom>
          <a:noFill/>
        </p:spPr>
        <p:txBody>
          <a:bodyPr wrap="square">
            <a:spAutoFit/>
          </a:bodyPr>
          <a:lstStyle/>
          <a:p>
            <a:pPr algn="ctr" fontAlgn="base">
              <a:spcBef>
                <a:spcPct val="0"/>
              </a:spcBef>
              <a:spcAft>
                <a:spcPct val="0"/>
              </a:spcAft>
            </a:pPr>
            <a:endParaRPr lang="en-US" sz="1100" b="1" dirty="0">
              <a:solidFill>
                <a:schemeClr val="bg1"/>
              </a:solidFill>
            </a:endParaRPr>
          </a:p>
        </p:txBody>
      </p:sp>
      <p:sp>
        <p:nvSpPr>
          <p:cNvPr id="119" name="Rectangle 118">
            <a:extLst>
              <a:ext uri="{FF2B5EF4-FFF2-40B4-BE49-F238E27FC236}">
                <a16:creationId xmlns:a16="http://schemas.microsoft.com/office/drawing/2014/main" id="{2E30CD9C-12B5-8CA3-E5C7-DF44CE8748C4}"/>
              </a:ext>
            </a:extLst>
          </p:cNvPr>
          <p:cNvSpPr/>
          <p:nvPr/>
        </p:nvSpPr>
        <p:spPr bwMode="auto">
          <a:xfrm>
            <a:off x="714719" y="1139641"/>
            <a:ext cx="523040" cy="5528990"/>
          </a:xfrm>
          <a:prstGeom prst="rect">
            <a:avLst/>
          </a:prstGeom>
          <a:solidFill>
            <a:srgbClr val="FFFF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66788" rtl="0" eaLnBrk="1" fontAlgn="base" latinLnBrk="0" hangingPunct="1">
              <a:lnSpc>
                <a:spcPct val="100000"/>
              </a:lnSpc>
              <a:spcBef>
                <a:spcPct val="0"/>
              </a:spcBef>
              <a:spcAft>
                <a:spcPct val="0"/>
              </a:spcAft>
              <a:buClrTx/>
              <a:buSzTx/>
              <a:buFontTx/>
              <a:buNone/>
              <a:tabLst/>
            </a:pPr>
            <a:endParaRPr kumimoji="0" lang="en-US" sz="1900" b="0" i="0" u="none" strike="noStrike" cap="none" normalizeH="0" baseline="0" dirty="0">
              <a:ln w="38100">
                <a:solidFill>
                  <a:schemeClr val="tx1"/>
                </a:solidFill>
              </a:ln>
              <a:solidFill>
                <a:schemeClr val="tx1"/>
              </a:solidFill>
              <a:effectLst/>
              <a:latin typeface="Arial" charset="0"/>
            </a:endParaRPr>
          </a:p>
        </p:txBody>
      </p:sp>
      <p:sp>
        <p:nvSpPr>
          <p:cNvPr id="25" name="TextBox 24">
            <a:extLst>
              <a:ext uri="{FF2B5EF4-FFF2-40B4-BE49-F238E27FC236}">
                <a16:creationId xmlns:a16="http://schemas.microsoft.com/office/drawing/2014/main" id="{7271DADF-9E19-8632-8E5E-6AA0CCBAF018}"/>
              </a:ext>
            </a:extLst>
          </p:cNvPr>
          <p:cNvSpPr txBox="1"/>
          <p:nvPr/>
        </p:nvSpPr>
        <p:spPr>
          <a:xfrm rot="16200000">
            <a:off x="-1756449" y="3749904"/>
            <a:ext cx="5489691" cy="438582"/>
          </a:xfrm>
          <a:prstGeom prst="rect">
            <a:avLst/>
          </a:prstGeom>
          <a:noFill/>
        </p:spPr>
        <p:txBody>
          <a:bodyPr wrap="square">
            <a:spAutoFit/>
          </a:bodyPr>
          <a:lstStyle/>
          <a:p>
            <a:pPr algn="ctr" fontAlgn="base">
              <a:spcBef>
                <a:spcPct val="0"/>
              </a:spcBef>
              <a:spcAft>
                <a:spcPct val="0"/>
              </a:spcAft>
              <a:defRPr/>
            </a:pPr>
            <a:r>
              <a:rPr lang="en-US" sz="1200" b="1" u="sng" dirty="0">
                <a:solidFill>
                  <a:srgbClr val="0000CC"/>
                </a:solidFill>
                <a:cs typeface="Arial" pitchFamily="34" charset="0"/>
              </a:rPr>
              <a:t>VISION</a:t>
            </a:r>
            <a:r>
              <a:rPr lang="en-US" sz="1200" b="1" dirty="0">
                <a:solidFill>
                  <a:srgbClr val="0000CC"/>
                </a:solidFill>
                <a:cs typeface="Arial" pitchFamily="34" charset="0"/>
              </a:rPr>
              <a:t>:  </a:t>
            </a:r>
            <a:r>
              <a:rPr lang="en-US" sz="1050" b="1" dirty="0">
                <a:solidFill>
                  <a:srgbClr val="000000"/>
                </a:solidFill>
                <a:cs typeface="Arial" pitchFamily="34" charset="0"/>
              </a:rPr>
              <a:t>Be a values-based organization committed to serving God, country, community and all Veterans today, tomorrow, and throughout 21</a:t>
            </a:r>
            <a:r>
              <a:rPr lang="en-US" sz="1050" b="1" baseline="30000" dirty="0">
                <a:solidFill>
                  <a:srgbClr val="000000"/>
                </a:solidFill>
                <a:cs typeface="Arial" pitchFamily="34" charset="0"/>
              </a:rPr>
              <a:t>st</a:t>
            </a:r>
            <a:r>
              <a:rPr lang="en-US" sz="1050" b="1" dirty="0">
                <a:solidFill>
                  <a:srgbClr val="000000"/>
                </a:solidFill>
                <a:cs typeface="Arial" pitchFamily="34" charset="0"/>
              </a:rPr>
              <a:t> Century.</a:t>
            </a:r>
            <a:endParaRPr lang="en-US" sz="1100" b="1" dirty="0">
              <a:solidFill>
                <a:srgbClr val="000000"/>
              </a:solidFill>
              <a:cs typeface="Arial" pitchFamily="34" charset="0"/>
            </a:endParaRPr>
          </a:p>
        </p:txBody>
      </p:sp>
      <p:sp>
        <p:nvSpPr>
          <p:cNvPr id="121" name="TextBox 120">
            <a:extLst>
              <a:ext uri="{FF2B5EF4-FFF2-40B4-BE49-F238E27FC236}">
                <a16:creationId xmlns:a16="http://schemas.microsoft.com/office/drawing/2014/main" id="{17F8F950-5F9E-2FAA-349C-11FAA75B49DD}"/>
              </a:ext>
            </a:extLst>
          </p:cNvPr>
          <p:cNvSpPr txBox="1"/>
          <p:nvPr/>
        </p:nvSpPr>
        <p:spPr>
          <a:xfrm rot="16200000">
            <a:off x="-2432260" y="3476380"/>
            <a:ext cx="5603185" cy="738664"/>
          </a:xfrm>
          <a:prstGeom prst="rect">
            <a:avLst/>
          </a:prstGeom>
          <a:noFill/>
        </p:spPr>
        <p:txBody>
          <a:bodyPr wrap="square">
            <a:spAutoFit/>
          </a:bodyPr>
          <a:lstStyle/>
          <a:p>
            <a:r>
              <a:rPr lang="en-US" sz="1200" b="1" u="sng" dirty="0">
                <a:solidFill>
                  <a:srgbClr val="0000CC"/>
                </a:solidFill>
              </a:rPr>
              <a:t>MISSION:</a:t>
            </a:r>
            <a:r>
              <a:rPr lang="en-US" sz="1000" b="1" dirty="0">
                <a:solidFill>
                  <a:srgbClr val="0000CC"/>
                </a:solidFill>
              </a:rPr>
              <a:t>  </a:t>
            </a:r>
            <a:r>
              <a:rPr lang="en-US" sz="1000" b="1" dirty="0"/>
              <a:t>The American Legion Strives to serve the needs of all veterans and their families; To promote a better understanding of the principles of democracy; To inculcate among all people a higher appreciation of the benefits of American citizenship and to fulfill our commitment to community, state and nation.</a:t>
            </a:r>
          </a:p>
        </p:txBody>
      </p:sp>
      <p:sp>
        <p:nvSpPr>
          <p:cNvPr id="6161" name="Rectangle 87"/>
          <p:cNvSpPr>
            <a:spLocks noChangeArrowheads="1"/>
          </p:cNvSpPr>
          <p:nvPr/>
        </p:nvSpPr>
        <p:spPr bwMode="auto">
          <a:xfrm>
            <a:off x="-7984" y="677014"/>
            <a:ext cx="9144000" cy="333240"/>
          </a:xfrm>
          <a:prstGeom prst="rect">
            <a:avLst/>
          </a:prstGeom>
          <a:solidFill>
            <a:srgbClr val="FF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b="1" dirty="0"/>
              <a:t>          Vision 	  	      Lines of Effort [5]                         Outcome/Endstate</a:t>
            </a:r>
          </a:p>
        </p:txBody>
      </p:sp>
      <p:sp>
        <p:nvSpPr>
          <p:cNvPr id="68" name="Rectangle 67">
            <a:extLst>
              <a:ext uri="{FF2B5EF4-FFF2-40B4-BE49-F238E27FC236}">
                <a16:creationId xmlns:a16="http://schemas.microsoft.com/office/drawing/2014/main" id="{376B5472-7EDC-D902-EE5C-B8164924D944}"/>
              </a:ext>
            </a:extLst>
          </p:cNvPr>
          <p:cNvSpPr/>
          <p:nvPr/>
        </p:nvSpPr>
        <p:spPr>
          <a:xfrm>
            <a:off x="1225551" y="1139642"/>
            <a:ext cx="521289" cy="5525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2" name="TextBox 121">
            <a:extLst>
              <a:ext uri="{FF2B5EF4-FFF2-40B4-BE49-F238E27FC236}">
                <a16:creationId xmlns:a16="http://schemas.microsoft.com/office/drawing/2014/main" id="{F64DCE54-D1A0-9F3A-DB92-32FD4314D2B8}"/>
              </a:ext>
            </a:extLst>
          </p:cNvPr>
          <p:cNvSpPr txBox="1"/>
          <p:nvPr/>
        </p:nvSpPr>
        <p:spPr>
          <a:xfrm rot="16200000">
            <a:off x="-1273289" y="3679319"/>
            <a:ext cx="5489690" cy="438582"/>
          </a:xfrm>
          <a:prstGeom prst="rect">
            <a:avLst/>
          </a:prstGeom>
          <a:noFill/>
        </p:spPr>
        <p:txBody>
          <a:bodyPr wrap="square">
            <a:spAutoFit/>
          </a:bodyPr>
          <a:lstStyle/>
          <a:p>
            <a:pPr fontAlgn="base">
              <a:spcBef>
                <a:spcPct val="0"/>
              </a:spcBef>
              <a:spcAft>
                <a:spcPct val="0"/>
              </a:spcAft>
            </a:pPr>
            <a:r>
              <a:rPr lang="en-US" sz="1200" b="1" u="sng" dirty="0">
                <a:solidFill>
                  <a:srgbClr val="0000CC"/>
                </a:solidFill>
              </a:rPr>
              <a:t>PRIORITIES</a:t>
            </a:r>
            <a:r>
              <a:rPr lang="en-US" sz="1200" b="1" dirty="0">
                <a:solidFill>
                  <a:srgbClr val="0000CC"/>
                </a:solidFill>
              </a:rPr>
              <a:t>:</a:t>
            </a:r>
            <a:r>
              <a:rPr lang="en-US" sz="1200" b="1" dirty="0"/>
              <a:t> </a:t>
            </a:r>
            <a:r>
              <a:rPr lang="en-US" sz="1050" b="1" dirty="0"/>
              <a:t>Focus on service to Veterans, Families, and to the community.  Legion officers at every level will lead the way in reinforcing the Vision.</a:t>
            </a:r>
          </a:p>
        </p:txBody>
      </p:sp>
      <p:sp>
        <p:nvSpPr>
          <p:cNvPr id="72" name="Oval 71">
            <a:extLst>
              <a:ext uri="{FF2B5EF4-FFF2-40B4-BE49-F238E27FC236}">
                <a16:creationId xmlns:a16="http://schemas.microsoft.com/office/drawing/2014/main" id="{10601FC2-2BF1-AEE0-8A1A-BB57350CB332}"/>
              </a:ext>
            </a:extLst>
          </p:cNvPr>
          <p:cNvSpPr/>
          <p:nvPr/>
        </p:nvSpPr>
        <p:spPr>
          <a:xfrm>
            <a:off x="1638768" y="1103710"/>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75" name="Oval 74">
            <a:extLst>
              <a:ext uri="{FF2B5EF4-FFF2-40B4-BE49-F238E27FC236}">
                <a16:creationId xmlns:a16="http://schemas.microsoft.com/office/drawing/2014/main" id="{2A213200-706D-815F-9669-225030148ABC}"/>
              </a:ext>
            </a:extLst>
          </p:cNvPr>
          <p:cNvSpPr/>
          <p:nvPr/>
        </p:nvSpPr>
        <p:spPr>
          <a:xfrm>
            <a:off x="1634456" y="2181252"/>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76" name="Oval 75">
            <a:extLst>
              <a:ext uri="{FF2B5EF4-FFF2-40B4-BE49-F238E27FC236}">
                <a16:creationId xmlns:a16="http://schemas.microsoft.com/office/drawing/2014/main" id="{820A2335-08E0-E3AC-1CA6-79F6A003B20B}"/>
              </a:ext>
            </a:extLst>
          </p:cNvPr>
          <p:cNvSpPr/>
          <p:nvPr/>
        </p:nvSpPr>
        <p:spPr>
          <a:xfrm>
            <a:off x="1643548" y="3324954"/>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p>
        </p:txBody>
      </p:sp>
      <p:sp>
        <p:nvSpPr>
          <p:cNvPr id="78" name="Oval 77">
            <a:extLst>
              <a:ext uri="{FF2B5EF4-FFF2-40B4-BE49-F238E27FC236}">
                <a16:creationId xmlns:a16="http://schemas.microsoft.com/office/drawing/2014/main" id="{3575C161-87E0-1A81-DEF6-5E0ECA3BD26E}"/>
              </a:ext>
            </a:extLst>
          </p:cNvPr>
          <p:cNvSpPr/>
          <p:nvPr/>
        </p:nvSpPr>
        <p:spPr>
          <a:xfrm>
            <a:off x="1632462" y="4498008"/>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4</a:t>
            </a:r>
          </a:p>
        </p:txBody>
      </p:sp>
      <p:sp>
        <p:nvSpPr>
          <p:cNvPr id="79" name="Oval 78">
            <a:extLst>
              <a:ext uri="{FF2B5EF4-FFF2-40B4-BE49-F238E27FC236}">
                <a16:creationId xmlns:a16="http://schemas.microsoft.com/office/drawing/2014/main" id="{82904F28-3CD0-6D08-BC4C-6CC270683FF8}"/>
              </a:ext>
            </a:extLst>
          </p:cNvPr>
          <p:cNvSpPr/>
          <p:nvPr/>
        </p:nvSpPr>
        <p:spPr>
          <a:xfrm>
            <a:off x="1635377" y="5672556"/>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8" name="TextBox 7">
            <a:extLst>
              <a:ext uri="{FF2B5EF4-FFF2-40B4-BE49-F238E27FC236}">
                <a16:creationId xmlns:a16="http://schemas.microsoft.com/office/drawing/2014/main" id="{D675DC1E-7EBD-B6D2-B9FD-CEDE2771EDC5}"/>
              </a:ext>
            </a:extLst>
          </p:cNvPr>
          <p:cNvSpPr txBox="1"/>
          <p:nvPr/>
        </p:nvSpPr>
        <p:spPr>
          <a:xfrm>
            <a:off x="1997752" y="1923750"/>
            <a:ext cx="7025889" cy="1631216"/>
          </a:xfrm>
          <a:prstGeom prst="rect">
            <a:avLst/>
          </a:prstGeom>
          <a:noFill/>
        </p:spPr>
        <p:txBody>
          <a:bodyPr wrap="square">
            <a:spAutoFit/>
          </a:bodyPr>
          <a:lstStyle/>
          <a:p>
            <a:r>
              <a:rPr lang="en-US" sz="2400" b="1" u="sng" dirty="0">
                <a:solidFill>
                  <a:srgbClr val="0000CC"/>
                </a:solidFill>
              </a:rPr>
              <a:t>MISSION:</a:t>
            </a:r>
            <a:r>
              <a:rPr lang="en-US" b="1" dirty="0">
                <a:solidFill>
                  <a:srgbClr val="0000CC"/>
                </a:solidFill>
              </a:rPr>
              <a:t>  </a:t>
            </a:r>
            <a:r>
              <a:rPr lang="en-US" b="1" dirty="0"/>
              <a:t>The American Legion Strives to serve the needs of all veterans and their families; To promote a better understanding of the principles of democracy; To inculcate among all people a higher appreciation of the benefits of American citizenship and to fulfill our commitment to community, state and Nation.</a:t>
            </a:r>
            <a:endParaRPr lang="en-US" dirty="0"/>
          </a:p>
        </p:txBody>
      </p:sp>
      <p:sp>
        <p:nvSpPr>
          <p:cNvPr id="12" name="TextBox 11">
            <a:extLst>
              <a:ext uri="{FF2B5EF4-FFF2-40B4-BE49-F238E27FC236}">
                <a16:creationId xmlns:a16="http://schemas.microsoft.com/office/drawing/2014/main" id="{36D48279-75A9-A24D-5EB8-6C93F4687232}"/>
              </a:ext>
            </a:extLst>
          </p:cNvPr>
          <p:cNvSpPr txBox="1"/>
          <p:nvPr/>
        </p:nvSpPr>
        <p:spPr>
          <a:xfrm>
            <a:off x="2016440" y="3631912"/>
            <a:ext cx="6288259" cy="1015663"/>
          </a:xfrm>
          <a:prstGeom prst="rect">
            <a:avLst/>
          </a:prstGeom>
          <a:noFill/>
        </p:spPr>
        <p:txBody>
          <a:bodyPr wrap="square">
            <a:spAutoFit/>
          </a:bodyPr>
          <a:lstStyle/>
          <a:p>
            <a:pPr fontAlgn="base">
              <a:spcBef>
                <a:spcPct val="0"/>
              </a:spcBef>
              <a:spcAft>
                <a:spcPct val="0"/>
              </a:spcAft>
              <a:defRPr/>
            </a:pPr>
            <a:r>
              <a:rPr lang="en-US" sz="2400" b="1" u="sng" dirty="0">
                <a:solidFill>
                  <a:srgbClr val="0000CC"/>
                </a:solidFill>
                <a:cs typeface="Arial" pitchFamily="34" charset="0"/>
              </a:rPr>
              <a:t>VISION</a:t>
            </a:r>
            <a:r>
              <a:rPr lang="en-US" sz="2400" b="1" dirty="0">
                <a:solidFill>
                  <a:srgbClr val="0000CC"/>
                </a:solidFill>
                <a:cs typeface="Arial" pitchFamily="34" charset="0"/>
              </a:rPr>
              <a:t>:  </a:t>
            </a:r>
            <a:r>
              <a:rPr lang="en-US" sz="1800" b="1" dirty="0">
                <a:solidFill>
                  <a:srgbClr val="000000"/>
                </a:solidFill>
                <a:cs typeface="Arial" pitchFamily="34" charset="0"/>
              </a:rPr>
              <a:t>Be a values-based organization committed to serving God, country, community and all Veterans today, tomorrow, and throughout 21</a:t>
            </a:r>
            <a:r>
              <a:rPr lang="en-US" sz="1800" b="1" baseline="30000" dirty="0">
                <a:solidFill>
                  <a:srgbClr val="000000"/>
                </a:solidFill>
                <a:cs typeface="Arial" pitchFamily="34" charset="0"/>
              </a:rPr>
              <a:t>st</a:t>
            </a:r>
            <a:r>
              <a:rPr lang="en-US" sz="1800" b="1" dirty="0">
                <a:solidFill>
                  <a:srgbClr val="000000"/>
                </a:solidFill>
                <a:cs typeface="Arial" pitchFamily="34" charset="0"/>
              </a:rPr>
              <a:t> Century.</a:t>
            </a:r>
            <a:endParaRPr lang="en-US" sz="2000" b="1" dirty="0">
              <a:solidFill>
                <a:srgbClr val="000000"/>
              </a:solidFill>
              <a:cs typeface="Arial" pitchFamily="34" charset="0"/>
            </a:endParaRPr>
          </a:p>
        </p:txBody>
      </p:sp>
      <p:sp>
        <p:nvSpPr>
          <p:cNvPr id="17" name="TextBox 16">
            <a:extLst>
              <a:ext uri="{FF2B5EF4-FFF2-40B4-BE49-F238E27FC236}">
                <a16:creationId xmlns:a16="http://schemas.microsoft.com/office/drawing/2014/main" id="{7DB6EFC3-A2D6-0562-DC9C-992F14382CB4}"/>
              </a:ext>
            </a:extLst>
          </p:cNvPr>
          <p:cNvSpPr txBox="1"/>
          <p:nvPr/>
        </p:nvSpPr>
        <p:spPr>
          <a:xfrm>
            <a:off x="1996139" y="4808929"/>
            <a:ext cx="6573822" cy="1015663"/>
          </a:xfrm>
          <a:prstGeom prst="rect">
            <a:avLst/>
          </a:prstGeom>
          <a:noFill/>
        </p:spPr>
        <p:txBody>
          <a:bodyPr wrap="square">
            <a:spAutoFit/>
          </a:bodyPr>
          <a:lstStyle/>
          <a:p>
            <a:pPr fontAlgn="base">
              <a:spcBef>
                <a:spcPct val="0"/>
              </a:spcBef>
              <a:spcAft>
                <a:spcPct val="0"/>
              </a:spcAft>
            </a:pPr>
            <a:r>
              <a:rPr lang="en-US" sz="2400" b="1" u="sng" dirty="0">
                <a:solidFill>
                  <a:srgbClr val="0000CC"/>
                </a:solidFill>
              </a:rPr>
              <a:t>PRIORITIES</a:t>
            </a:r>
            <a:r>
              <a:rPr lang="en-US" sz="2400" b="1" dirty="0">
                <a:solidFill>
                  <a:srgbClr val="0000CC"/>
                </a:solidFill>
              </a:rPr>
              <a:t>:</a:t>
            </a:r>
            <a:r>
              <a:rPr lang="en-US" sz="2400" b="1" dirty="0"/>
              <a:t> </a:t>
            </a:r>
            <a:r>
              <a:rPr lang="en-US" sz="1800" b="1" dirty="0"/>
              <a:t>Focus on service to Veterans, Families, and to the community.  Legion officers at every level will lead the way in reinforcing the Vision.</a:t>
            </a:r>
          </a:p>
        </p:txBody>
      </p:sp>
      <p:sp>
        <p:nvSpPr>
          <p:cNvPr id="2" name="TextBox 1">
            <a:extLst>
              <a:ext uri="{FF2B5EF4-FFF2-40B4-BE49-F238E27FC236}">
                <a16:creationId xmlns:a16="http://schemas.microsoft.com/office/drawing/2014/main" id="{2EA8BD48-F8CC-3388-C258-D78C58E55E23}"/>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8</a:t>
            </a:r>
          </a:p>
        </p:txBody>
      </p:sp>
    </p:spTree>
    <p:extLst>
      <p:ext uri="{BB962C8B-B14F-4D97-AF65-F5344CB8AC3E}">
        <p14:creationId xmlns:p14="http://schemas.microsoft.com/office/powerpoint/2010/main" val="3835765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a:xfrm>
            <a:off x="31349" y="849281"/>
            <a:ext cx="9104667" cy="5918779"/>
          </a:xfrm>
          <a:prstGeom prst="rightArrow">
            <a:avLst>
              <a:gd name="adj1" fmla="val 93540"/>
              <a:gd name="adj2" fmla="val 46870"/>
            </a:avLst>
          </a:prstGeom>
          <a:solidFill>
            <a:schemeClr val="bg1">
              <a:lumMod val="6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sz="2000" dirty="0">
              <a:solidFill>
                <a:srgbClr val="FFFFFF"/>
              </a:solidFill>
              <a:cs typeface="Arial" pitchFamily="34" charset="0"/>
            </a:endParaRPr>
          </a:p>
        </p:txBody>
      </p:sp>
      <p:sp>
        <p:nvSpPr>
          <p:cNvPr id="6" name="Right Arrow 5"/>
          <p:cNvSpPr/>
          <p:nvPr/>
        </p:nvSpPr>
        <p:spPr bwMode="auto">
          <a:xfrm>
            <a:off x="1670882" y="1693820"/>
            <a:ext cx="6375640" cy="1583698"/>
          </a:xfrm>
          <a:prstGeom prst="rightArrow">
            <a:avLst>
              <a:gd name="adj1" fmla="val 56838"/>
              <a:gd name="adj2" fmla="val 81473"/>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indent="-431803"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24" name="Right Arrow 23"/>
          <p:cNvSpPr/>
          <p:nvPr/>
        </p:nvSpPr>
        <p:spPr bwMode="auto">
          <a:xfrm>
            <a:off x="1670882" y="2703246"/>
            <a:ext cx="6429615" cy="1683993"/>
          </a:xfrm>
          <a:prstGeom prst="rightArrow">
            <a:avLst>
              <a:gd name="adj1" fmla="val 56838"/>
              <a:gd name="adj2" fmla="val 84266"/>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marL="0" lvl="1" indent="25397"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55" name="TextBox 37"/>
          <p:cNvSpPr txBox="1">
            <a:spLocks noChangeArrowheads="1"/>
          </p:cNvSpPr>
          <p:nvPr/>
        </p:nvSpPr>
        <p:spPr bwMode="auto">
          <a:xfrm>
            <a:off x="1861696" y="2067228"/>
            <a:ext cx="4889500" cy="230824"/>
          </a:xfrm>
          <a:prstGeom prst="rect">
            <a:avLst/>
          </a:prstGeom>
          <a:noFill/>
          <a:ln w="9525">
            <a:noFill/>
            <a:miter lim="800000"/>
            <a:headEnd/>
            <a:tailEnd/>
          </a:ln>
        </p:spPr>
        <p:txBody>
          <a:bodyPr wrap="square" lIns="91432" tIns="45716" rIns="91432" bIns="45716">
            <a:spAutoFit/>
          </a:bodyPr>
          <a:lstStyle/>
          <a:p>
            <a:pPr fontAlgn="base">
              <a:spcBef>
                <a:spcPct val="0"/>
              </a:spcBef>
              <a:spcAft>
                <a:spcPct val="0"/>
              </a:spcAft>
            </a:pPr>
            <a:r>
              <a:rPr lang="en-US" sz="900" b="1" u="sng" dirty="0">
                <a:solidFill>
                  <a:schemeClr val="bg1"/>
                </a:solidFill>
              </a:rPr>
              <a:t>National Security</a:t>
            </a:r>
            <a:r>
              <a:rPr lang="en-US" sz="900" b="1" dirty="0">
                <a:solidFill>
                  <a:schemeClr val="bg1"/>
                </a:solidFill>
              </a:rPr>
              <a:t>:  Maintain a strong National Defense</a:t>
            </a:r>
          </a:p>
        </p:txBody>
      </p:sp>
      <p:sp>
        <p:nvSpPr>
          <p:cNvPr id="26" name="Right Arrow 25"/>
          <p:cNvSpPr/>
          <p:nvPr/>
        </p:nvSpPr>
        <p:spPr bwMode="auto">
          <a:xfrm>
            <a:off x="1670882" y="3712670"/>
            <a:ext cx="6412153" cy="1766493"/>
          </a:xfrm>
          <a:prstGeom prst="rightArrow">
            <a:avLst>
              <a:gd name="adj1" fmla="val 56838"/>
              <a:gd name="adj2" fmla="val 78859"/>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marL="0" lvl="1" indent="25397"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73" name="TextBox 52"/>
          <p:cNvSpPr txBox="1">
            <a:spLocks noChangeArrowheads="1"/>
          </p:cNvSpPr>
          <p:nvPr/>
        </p:nvSpPr>
        <p:spPr bwMode="auto">
          <a:xfrm>
            <a:off x="6736949" y="2376410"/>
            <a:ext cx="1382712" cy="219530"/>
          </a:xfrm>
          <a:prstGeom prst="rect">
            <a:avLst/>
          </a:prstGeom>
          <a:noFill/>
          <a:ln w="9525">
            <a:noFill/>
            <a:miter lim="800000"/>
            <a:headEnd/>
            <a:tailEnd/>
          </a:ln>
        </p:spPr>
        <p:txBody>
          <a:bodyPr lIns="91432" tIns="45716" rIns="91432" bIns="45716">
            <a:spAutoFit/>
          </a:bodyPr>
          <a:lstStyle/>
          <a:p>
            <a:pPr algn="ctr" fontAlgn="base">
              <a:spcBef>
                <a:spcPct val="0"/>
              </a:spcBef>
              <a:spcAft>
                <a:spcPct val="0"/>
              </a:spcAft>
            </a:pPr>
            <a:endParaRPr lang="en-US" sz="800" b="1" dirty="0"/>
          </a:p>
        </p:txBody>
      </p:sp>
      <p:sp>
        <p:nvSpPr>
          <p:cNvPr id="73" name="Right Arrow 72"/>
          <p:cNvSpPr/>
          <p:nvPr/>
        </p:nvSpPr>
        <p:spPr bwMode="auto">
          <a:xfrm>
            <a:off x="1651831" y="4919414"/>
            <a:ext cx="6429615" cy="1666236"/>
          </a:xfrm>
          <a:prstGeom prst="rightArrow">
            <a:avLst>
              <a:gd name="adj1" fmla="val 56838"/>
              <a:gd name="adj2" fmla="val 85637"/>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marL="0" lvl="1" indent="25397"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76" name="TextBox 57"/>
          <p:cNvSpPr txBox="1">
            <a:spLocks noChangeArrowheads="1"/>
          </p:cNvSpPr>
          <p:nvPr/>
        </p:nvSpPr>
        <p:spPr bwMode="auto">
          <a:xfrm>
            <a:off x="6751579" y="3246781"/>
            <a:ext cx="1382712" cy="219530"/>
          </a:xfrm>
          <a:prstGeom prst="rect">
            <a:avLst/>
          </a:prstGeom>
          <a:noFill/>
          <a:ln w="9525">
            <a:noFill/>
            <a:miter lim="800000"/>
            <a:headEnd/>
            <a:tailEnd/>
          </a:ln>
        </p:spPr>
        <p:txBody>
          <a:bodyPr lIns="91432" tIns="45716" rIns="91432" bIns="45716">
            <a:spAutoFit/>
          </a:bodyPr>
          <a:lstStyle/>
          <a:p>
            <a:pPr algn="ctr" fontAlgn="base">
              <a:spcBef>
                <a:spcPct val="0"/>
              </a:spcBef>
              <a:spcAft>
                <a:spcPct val="0"/>
              </a:spcAft>
            </a:pPr>
            <a:endParaRPr lang="en-US" sz="800" b="1" dirty="0">
              <a:solidFill>
                <a:srgbClr val="000000"/>
              </a:solidFill>
            </a:endParaRPr>
          </a:p>
        </p:txBody>
      </p:sp>
      <p:sp>
        <p:nvSpPr>
          <p:cNvPr id="95" name="TextBox 94"/>
          <p:cNvSpPr txBox="1"/>
          <p:nvPr/>
        </p:nvSpPr>
        <p:spPr>
          <a:xfrm>
            <a:off x="1808685" y="5491294"/>
            <a:ext cx="5083654" cy="369324"/>
          </a:xfrm>
          <a:prstGeom prst="rect">
            <a:avLst/>
          </a:prstGeom>
          <a:noFill/>
        </p:spPr>
        <p:txBody>
          <a:bodyPr wrap="square" lIns="91432" tIns="45716" rIns="91432" bIns="45716">
            <a:spAutoFit/>
          </a:bodyPr>
          <a:lstStyle/>
          <a:p>
            <a:pPr fontAlgn="base">
              <a:spcBef>
                <a:spcPct val="0"/>
              </a:spcBef>
              <a:spcAft>
                <a:spcPct val="0"/>
              </a:spcAft>
              <a:defRPr/>
            </a:pPr>
            <a:r>
              <a:rPr lang="en-US" sz="900" b="1" u="sng" dirty="0">
                <a:solidFill>
                  <a:srgbClr val="FFFFFF"/>
                </a:solidFill>
                <a:cs typeface="Arial" pitchFamily="34" charset="0"/>
              </a:rPr>
              <a:t>Business Operations &amp; Membership</a:t>
            </a:r>
            <a:r>
              <a:rPr lang="en-US" sz="900" b="1" dirty="0">
                <a:solidFill>
                  <a:srgbClr val="FFFFFF"/>
                </a:solidFill>
                <a:cs typeface="Arial" pitchFamily="34" charset="0"/>
              </a:rPr>
              <a:t>:  Be a valued-based organization committed to serving God, Country, community and every Veteran today, tomorrow and throughout the 21</a:t>
            </a:r>
            <a:r>
              <a:rPr lang="en-US" sz="900" b="1" baseline="30000" dirty="0">
                <a:solidFill>
                  <a:srgbClr val="FFFFFF"/>
                </a:solidFill>
                <a:cs typeface="Arial" pitchFamily="34" charset="0"/>
              </a:rPr>
              <a:t>st</a:t>
            </a:r>
            <a:r>
              <a:rPr lang="en-US" sz="900" b="1" dirty="0">
                <a:solidFill>
                  <a:srgbClr val="FFFFFF"/>
                </a:solidFill>
                <a:cs typeface="Arial" pitchFamily="34" charset="0"/>
              </a:rPr>
              <a:t> Century.</a:t>
            </a:r>
          </a:p>
        </p:txBody>
      </p:sp>
      <p:sp>
        <p:nvSpPr>
          <p:cNvPr id="109" name="Rectangle 85"/>
          <p:cNvSpPr>
            <a:spLocks noChangeArrowheads="1"/>
          </p:cNvSpPr>
          <p:nvPr/>
        </p:nvSpPr>
        <p:spPr bwMode="auto">
          <a:xfrm>
            <a:off x="1927008" y="1301790"/>
            <a:ext cx="1616514" cy="165077"/>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endParaRPr lang="en-US" sz="600" b="1" dirty="0">
              <a:solidFill>
                <a:srgbClr val="000000"/>
              </a:solidFill>
            </a:endParaRPr>
          </a:p>
        </p:txBody>
      </p:sp>
      <p:sp>
        <p:nvSpPr>
          <p:cNvPr id="77" name="Rectangle 70"/>
          <p:cNvSpPr>
            <a:spLocks noChangeArrowheads="1"/>
          </p:cNvSpPr>
          <p:nvPr/>
        </p:nvSpPr>
        <p:spPr bwMode="auto">
          <a:xfrm>
            <a:off x="5048512" y="1301059"/>
            <a:ext cx="1727602" cy="162679"/>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endParaRPr lang="en-US" sz="600" b="1" dirty="0">
              <a:solidFill>
                <a:srgbClr val="000000"/>
              </a:solidFill>
            </a:endParaRPr>
          </a:p>
        </p:txBody>
      </p:sp>
      <p:sp>
        <p:nvSpPr>
          <p:cNvPr id="6158" name="TextBox 36"/>
          <p:cNvSpPr txBox="1">
            <a:spLocks noChangeArrowheads="1"/>
          </p:cNvSpPr>
          <p:nvPr/>
        </p:nvSpPr>
        <p:spPr bwMode="auto">
          <a:xfrm>
            <a:off x="1875760" y="3222618"/>
            <a:ext cx="5575300" cy="230824"/>
          </a:xfrm>
          <a:prstGeom prst="rect">
            <a:avLst/>
          </a:prstGeom>
          <a:noFill/>
          <a:ln w="9525">
            <a:noFill/>
            <a:miter lim="800000"/>
            <a:headEnd/>
            <a:tailEnd/>
          </a:ln>
        </p:spPr>
        <p:txBody>
          <a:bodyPr wrap="square" lIns="91432" tIns="45716" rIns="91432" bIns="45716">
            <a:spAutoFit/>
          </a:bodyPr>
          <a:lstStyle/>
          <a:p>
            <a:pPr fontAlgn="base">
              <a:spcBef>
                <a:spcPct val="0"/>
              </a:spcBef>
              <a:spcAft>
                <a:spcPct val="0"/>
              </a:spcAft>
            </a:pPr>
            <a:r>
              <a:rPr lang="en-US" sz="900" b="1" u="sng" dirty="0">
                <a:solidFill>
                  <a:schemeClr val="bg1"/>
                </a:solidFill>
              </a:rPr>
              <a:t> Americanism</a:t>
            </a:r>
            <a:r>
              <a:rPr lang="en-US" sz="900" b="1" dirty="0">
                <a:solidFill>
                  <a:schemeClr val="bg1"/>
                </a:solidFill>
              </a:rPr>
              <a:t>:  Perpetuate the principles of government embodied in the U.S Constitution</a:t>
            </a:r>
          </a:p>
        </p:txBody>
      </p:sp>
      <p:cxnSp>
        <p:nvCxnSpPr>
          <p:cNvPr id="9" name="Straight Arrow Connector 8"/>
          <p:cNvCxnSpPr>
            <a:cxnSpLocks/>
          </p:cNvCxnSpPr>
          <p:nvPr/>
        </p:nvCxnSpPr>
        <p:spPr bwMode="auto">
          <a:xfrm>
            <a:off x="7441082" y="1395362"/>
            <a:ext cx="0" cy="531402"/>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110" name="Rectangle 109"/>
          <p:cNvSpPr/>
          <p:nvPr/>
        </p:nvSpPr>
        <p:spPr>
          <a:xfrm>
            <a:off x="5808670" y="3587991"/>
            <a:ext cx="210314" cy="200055"/>
          </a:xfrm>
          <a:prstGeom prst="rect">
            <a:avLst/>
          </a:prstGeom>
        </p:spPr>
        <p:txBody>
          <a:bodyPr wrap="none">
            <a:spAutoFit/>
          </a:bodyPr>
          <a:lstStyle/>
          <a:p>
            <a:pPr fontAlgn="base">
              <a:spcBef>
                <a:spcPct val="0"/>
              </a:spcBef>
              <a:spcAft>
                <a:spcPct val="0"/>
              </a:spcAft>
              <a:defRPr/>
            </a:pPr>
            <a:r>
              <a:rPr lang="en-US" sz="700" b="1" dirty="0">
                <a:solidFill>
                  <a:srgbClr val="000000"/>
                </a:solidFill>
                <a:cs typeface="Arial" pitchFamily="34" charset="0"/>
              </a:rPr>
              <a:t> </a:t>
            </a:r>
          </a:p>
        </p:txBody>
      </p:sp>
      <p:sp>
        <p:nvSpPr>
          <p:cNvPr id="22" name="TextBox 21">
            <a:extLst>
              <a:ext uri="{FF2B5EF4-FFF2-40B4-BE49-F238E27FC236}">
                <a16:creationId xmlns:a16="http://schemas.microsoft.com/office/drawing/2014/main" id="{6D9D66D1-2E32-0454-363C-A8DA4F94CB3A}"/>
              </a:ext>
            </a:extLst>
          </p:cNvPr>
          <p:cNvSpPr txBox="1"/>
          <p:nvPr/>
        </p:nvSpPr>
        <p:spPr>
          <a:xfrm rot="16200000">
            <a:off x="-2156710" y="3756878"/>
            <a:ext cx="5097110" cy="261610"/>
          </a:xfrm>
          <a:prstGeom prst="rect">
            <a:avLst/>
          </a:prstGeom>
          <a:noFill/>
        </p:spPr>
        <p:txBody>
          <a:bodyPr wrap="square">
            <a:spAutoFit/>
          </a:bodyPr>
          <a:lstStyle/>
          <a:p>
            <a:pPr algn="ctr" fontAlgn="base">
              <a:spcBef>
                <a:spcPct val="0"/>
              </a:spcBef>
              <a:spcAft>
                <a:spcPct val="0"/>
              </a:spcAft>
            </a:pPr>
            <a:endParaRPr lang="en-US" sz="1100" b="1" dirty="0">
              <a:solidFill>
                <a:schemeClr val="bg1"/>
              </a:solidFill>
            </a:endParaRPr>
          </a:p>
        </p:txBody>
      </p:sp>
      <p:sp>
        <p:nvSpPr>
          <p:cNvPr id="3" name="Rectangle 70">
            <a:extLst>
              <a:ext uri="{FF2B5EF4-FFF2-40B4-BE49-F238E27FC236}">
                <a16:creationId xmlns:a16="http://schemas.microsoft.com/office/drawing/2014/main" id="{9D5541D8-6491-F64C-3A48-28B9E228E0EB}"/>
              </a:ext>
            </a:extLst>
          </p:cNvPr>
          <p:cNvSpPr>
            <a:spLocks noChangeArrowheads="1"/>
          </p:cNvSpPr>
          <p:nvPr/>
        </p:nvSpPr>
        <p:spPr bwMode="auto">
          <a:xfrm>
            <a:off x="3543523" y="1303312"/>
            <a:ext cx="1510966" cy="163556"/>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endParaRPr lang="en-US" sz="600" b="1" dirty="0">
              <a:solidFill>
                <a:srgbClr val="000000"/>
              </a:solidFill>
            </a:endParaRPr>
          </a:p>
        </p:txBody>
      </p:sp>
      <p:sp>
        <p:nvSpPr>
          <p:cNvPr id="119" name="Rectangle 118">
            <a:extLst>
              <a:ext uri="{FF2B5EF4-FFF2-40B4-BE49-F238E27FC236}">
                <a16:creationId xmlns:a16="http://schemas.microsoft.com/office/drawing/2014/main" id="{2E30CD9C-12B5-8CA3-E5C7-DF44CE8748C4}"/>
              </a:ext>
            </a:extLst>
          </p:cNvPr>
          <p:cNvSpPr/>
          <p:nvPr/>
        </p:nvSpPr>
        <p:spPr bwMode="auto">
          <a:xfrm>
            <a:off x="714719" y="1003981"/>
            <a:ext cx="523040" cy="5528990"/>
          </a:xfrm>
          <a:prstGeom prst="rect">
            <a:avLst/>
          </a:prstGeom>
          <a:solidFill>
            <a:srgbClr val="FFFF00"/>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66788" rtl="0" eaLnBrk="1" fontAlgn="base" latinLnBrk="0" hangingPunct="1">
              <a:lnSpc>
                <a:spcPct val="100000"/>
              </a:lnSpc>
              <a:spcBef>
                <a:spcPct val="0"/>
              </a:spcBef>
              <a:spcAft>
                <a:spcPct val="0"/>
              </a:spcAft>
              <a:buClrTx/>
              <a:buSzTx/>
              <a:buFontTx/>
              <a:buNone/>
              <a:tabLst/>
            </a:pPr>
            <a:endParaRPr kumimoji="0" lang="en-US" sz="1900" b="0" i="0" u="none" strike="noStrike" cap="none" normalizeH="0" baseline="0" dirty="0">
              <a:ln w="38100">
                <a:solidFill>
                  <a:schemeClr val="tx1"/>
                </a:solidFill>
              </a:ln>
              <a:solidFill>
                <a:schemeClr val="tx1"/>
              </a:solidFill>
              <a:effectLst/>
              <a:latin typeface="Arial" charset="0"/>
            </a:endParaRPr>
          </a:p>
        </p:txBody>
      </p:sp>
      <p:sp>
        <p:nvSpPr>
          <p:cNvPr id="25" name="TextBox 24">
            <a:extLst>
              <a:ext uri="{FF2B5EF4-FFF2-40B4-BE49-F238E27FC236}">
                <a16:creationId xmlns:a16="http://schemas.microsoft.com/office/drawing/2014/main" id="{7271DADF-9E19-8632-8E5E-6AA0CCBAF018}"/>
              </a:ext>
            </a:extLst>
          </p:cNvPr>
          <p:cNvSpPr txBox="1"/>
          <p:nvPr/>
        </p:nvSpPr>
        <p:spPr>
          <a:xfrm rot="16200000">
            <a:off x="-1756449" y="3614244"/>
            <a:ext cx="5489691" cy="438582"/>
          </a:xfrm>
          <a:prstGeom prst="rect">
            <a:avLst/>
          </a:prstGeom>
          <a:noFill/>
        </p:spPr>
        <p:txBody>
          <a:bodyPr wrap="square">
            <a:spAutoFit/>
          </a:bodyPr>
          <a:lstStyle/>
          <a:p>
            <a:pPr algn="ctr" fontAlgn="base">
              <a:spcBef>
                <a:spcPct val="0"/>
              </a:spcBef>
              <a:spcAft>
                <a:spcPct val="0"/>
              </a:spcAft>
              <a:defRPr/>
            </a:pPr>
            <a:r>
              <a:rPr lang="en-US" sz="1200" b="1" u="sng" dirty="0">
                <a:solidFill>
                  <a:srgbClr val="0000CC"/>
                </a:solidFill>
                <a:cs typeface="Arial" pitchFamily="34" charset="0"/>
              </a:rPr>
              <a:t>VISION</a:t>
            </a:r>
            <a:r>
              <a:rPr lang="en-US" sz="1200" b="1" dirty="0">
                <a:solidFill>
                  <a:srgbClr val="0000CC"/>
                </a:solidFill>
                <a:cs typeface="Arial" pitchFamily="34" charset="0"/>
              </a:rPr>
              <a:t>:  </a:t>
            </a:r>
            <a:r>
              <a:rPr lang="en-US" sz="1050" b="1" dirty="0">
                <a:solidFill>
                  <a:srgbClr val="000000"/>
                </a:solidFill>
                <a:cs typeface="Arial" pitchFamily="34" charset="0"/>
              </a:rPr>
              <a:t>Be a values-based organization committed to serving God, country, community and all Veterans today, tomorrow, and throughout 21</a:t>
            </a:r>
            <a:r>
              <a:rPr lang="en-US" sz="1050" b="1" baseline="30000" dirty="0">
                <a:solidFill>
                  <a:srgbClr val="000000"/>
                </a:solidFill>
                <a:cs typeface="Arial" pitchFamily="34" charset="0"/>
              </a:rPr>
              <a:t>st</a:t>
            </a:r>
            <a:r>
              <a:rPr lang="en-US" sz="1050" b="1" dirty="0">
                <a:solidFill>
                  <a:srgbClr val="000000"/>
                </a:solidFill>
                <a:cs typeface="Arial" pitchFamily="34" charset="0"/>
              </a:rPr>
              <a:t> Century.</a:t>
            </a:r>
            <a:endParaRPr lang="en-US" sz="1100" b="1" dirty="0">
              <a:solidFill>
                <a:srgbClr val="000000"/>
              </a:solidFill>
              <a:cs typeface="Arial" pitchFamily="34" charset="0"/>
            </a:endParaRPr>
          </a:p>
        </p:txBody>
      </p:sp>
      <p:sp>
        <p:nvSpPr>
          <p:cNvPr id="121" name="TextBox 120">
            <a:extLst>
              <a:ext uri="{FF2B5EF4-FFF2-40B4-BE49-F238E27FC236}">
                <a16:creationId xmlns:a16="http://schemas.microsoft.com/office/drawing/2014/main" id="{17F8F950-5F9E-2FAA-349C-11FAA75B49DD}"/>
              </a:ext>
            </a:extLst>
          </p:cNvPr>
          <p:cNvSpPr txBox="1"/>
          <p:nvPr/>
        </p:nvSpPr>
        <p:spPr>
          <a:xfrm rot="16200000">
            <a:off x="-2432260" y="3340720"/>
            <a:ext cx="5603185" cy="738664"/>
          </a:xfrm>
          <a:prstGeom prst="rect">
            <a:avLst/>
          </a:prstGeom>
          <a:noFill/>
        </p:spPr>
        <p:txBody>
          <a:bodyPr wrap="square">
            <a:spAutoFit/>
          </a:bodyPr>
          <a:lstStyle/>
          <a:p>
            <a:r>
              <a:rPr lang="en-US" sz="1200" b="1" u="sng" dirty="0">
                <a:solidFill>
                  <a:srgbClr val="0000CC"/>
                </a:solidFill>
              </a:rPr>
              <a:t>MISSION:</a:t>
            </a:r>
            <a:r>
              <a:rPr lang="en-US" sz="1000" b="1" dirty="0">
                <a:solidFill>
                  <a:srgbClr val="0000CC"/>
                </a:solidFill>
              </a:rPr>
              <a:t>  </a:t>
            </a:r>
            <a:r>
              <a:rPr lang="en-US" sz="1000" b="1" dirty="0"/>
              <a:t>The American Legion Strives to serve the needs of all veterans and their families; To promote a better understanding of the principles of democracy; To inculcate among all people a higher appreciation of the benefits of American citizenship and to fulfill our commitment to community, state and nation.</a:t>
            </a:r>
          </a:p>
        </p:txBody>
      </p:sp>
      <p:cxnSp>
        <p:nvCxnSpPr>
          <p:cNvPr id="7" name="Straight Arrow Connector 6">
            <a:extLst>
              <a:ext uri="{FF2B5EF4-FFF2-40B4-BE49-F238E27FC236}">
                <a16:creationId xmlns:a16="http://schemas.microsoft.com/office/drawing/2014/main" id="{4C23DF42-B8B8-80FA-6A55-3EC50A32150F}"/>
              </a:ext>
            </a:extLst>
          </p:cNvPr>
          <p:cNvCxnSpPr>
            <a:cxnSpLocks/>
          </p:cNvCxnSpPr>
          <p:nvPr/>
        </p:nvCxnSpPr>
        <p:spPr bwMode="auto">
          <a:xfrm>
            <a:off x="4146149" y="1368007"/>
            <a:ext cx="0" cy="531402"/>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13" name="Right Arrow 5">
            <a:extLst>
              <a:ext uri="{FF2B5EF4-FFF2-40B4-BE49-F238E27FC236}">
                <a16:creationId xmlns:a16="http://schemas.microsoft.com/office/drawing/2014/main" id="{64193E2E-7A65-17F8-5878-D1E0CF1B82AA}"/>
              </a:ext>
            </a:extLst>
          </p:cNvPr>
          <p:cNvSpPr/>
          <p:nvPr/>
        </p:nvSpPr>
        <p:spPr bwMode="auto">
          <a:xfrm>
            <a:off x="1758792" y="713151"/>
            <a:ext cx="6375640" cy="1583698"/>
          </a:xfrm>
          <a:prstGeom prst="rightArrow">
            <a:avLst>
              <a:gd name="adj1" fmla="val 56838"/>
              <a:gd name="adj2" fmla="val 81473"/>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indent="-431803"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61" name="Rectangle 87"/>
          <p:cNvSpPr>
            <a:spLocks noChangeArrowheads="1"/>
          </p:cNvSpPr>
          <p:nvPr/>
        </p:nvSpPr>
        <p:spPr bwMode="auto">
          <a:xfrm>
            <a:off x="-7984" y="587074"/>
            <a:ext cx="9144000" cy="333240"/>
          </a:xfrm>
          <a:prstGeom prst="rect">
            <a:avLst/>
          </a:prstGeom>
          <a:solidFill>
            <a:srgbClr val="FF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b="1" dirty="0"/>
              <a:t>          Vision 	  	      Lines of Effort [5]                         Outcome/Endstate</a:t>
            </a:r>
          </a:p>
        </p:txBody>
      </p:sp>
      <p:sp>
        <p:nvSpPr>
          <p:cNvPr id="68" name="Rectangle 67">
            <a:extLst>
              <a:ext uri="{FF2B5EF4-FFF2-40B4-BE49-F238E27FC236}">
                <a16:creationId xmlns:a16="http://schemas.microsoft.com/office/drawing/2014/main" id="{376B5472-7EDC-D902-EE5C-B8164924D944}"/>
              </a:ext>
            </a:extLst>
          </p:cNvPr>
          <p:cNvSpPr/>
          <p:nvPr/>
        </p:nvSpPr>
        <p:spPr>
          <a:xfrm>
            <a:off x="1225551" y="1003982"/>
            <a:ext cx="521289" cy="552551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122" name="TextBox 121">
            <a:extLst>
              <a:ext uri="{FF2B5EF4-FFF2-40B4-BE49-F238E27FC236}">
                <a16:creationId xmlns:a16="http://schemas.microsoft.com/office/drawing/2014/main" id="{F64DCE54-D1A0-9F3A-DB92-32FD4314D2B8}"/>
              </a:ext>
            </a:extLst>
          </p:cNvPr>
          <p:cNvSpPr txBox="1"/>
          <p:nvPr/>
        </p:nvSpPr>
        <p:spPr>
          <a:xfrm rot="16200000">
            <a:off x="-1273289" y="3543659"/>
            <a:ext cx="5489690" cy="438582"/>
          </a:xfrm>
          <a:prstGeom prst="rect">
            <a:avLst/>
          </a:prstGeom>
          <a:noFill/>
        </p:spPr>
        <p:txBody>
          <a:bodyPr wrap="square">
            <a:spAutoFit/>
          </a:bodyPr>
          <a:lstStyle/>
          <a:p>
            <a:pPr fontAlgn="base">
              <a:spcBef>
                <a:spcPct val="0"/>
              </a:spcBef>
              <a:spcAft>
                <a:spcPct val="0"/>
              </a:spcAft>
            </a:pPr>
            <a:r>
              <a:rPr lang="en-US" sz="1200" b="1" u="sng" dirty="0">
                <a:solidFill>
                  <a:srgbClr val="0000CC"/>
                </a:solidFill>
              </a:rPr>
              <a:t>PRIORITIES</a:t>
            </a:r>
            <a:r>
              <a:rPr lang="en-US" sz="1200" b="1" dirty="0">
                <a:solidFill>
                  <a:srgbClr val="0000CC"/>
                </a:solidFill>
              </a:rPr>
              <a:t>:</a:t>
            </a:r>
            <a:r>
              <a:rPr lang="en-US" sz="1200" b="1" dirty="0"/>
              <a:t> </a:t>
            </a:r>
            <a:r>
              <a:rPr lang="en-US" sz="1050" b="1" dirty="0"/>
              <a:t>Focus on service to Veterans, Families, and to the community.  Legion officers at every level will lead the way in reinforcing the Vision.</a:t>
            </a:r>
          </a:p>
        </p:txBody>
      </p:sp>
      <p:sp>
        <p:nvSpPr>
          <p:cNvPr id="6148" name="Oval 86"/>
          <p:cNvSpPr>
            <a:spLocks noChangeArrowheads="1"/>
          </p:cNvSpPr>
          <p:nvPr/>
        </p:nvSpPr>
        <p:spPr bwMode="auto">
          <a:xfrm rot="16200000">
            <a:off x="5354798" y="3100143"/>
            <a:ext cx="6522718" cy="992991"/>
          </a:xfrm>
          <a:prstGeom prst="ellipse">
            <a:avLst/>
          </a:prstGeom>
          <a:solidFill>
            <a:srgbClr val="0033CC"/>
          </a:solidFill>
          <a:ln w="9525" algn="ctr">
            <a:solidFill>
              <a:schemeClr val="tx1"/>
            </a:solidFill>
            <a:round/>
            <a:headEnd/>
            <a:tailEnd/>
          </a:ln>
        </p:spPr>
        <p:txBody>
          <a:bodyPr lIns="91432" tIns="45716" rIns="91432" bIns="45716"/>
          <a:lstStyle/>
          <a:p>
            <a:pPr algn="ctr" fontAlgn="base">
              <a:spcBef>
                <a:spcPct val="0"/>
              </a:spcBef>
              <a:spcAft>
                <a:spcPct val="0"/>
              </a:spcAft>
            </a:pPr>
            <a:endParaRPr lang="en-US" altLang="ko-KR" sz="800" b="1" dirty="0">
              <a:solidFill>
                <a:srgbClr val="FFFF00"/>
              </a:solidFill>
              <a:ea typeface="Gulim" pitchFamily="34" charset="-127"/>
            </a:endParaRPr>
          </a:p>
        </p:txBody>
      </p:sp>
      <p:sp>
        <p:nvSpPr>
          <p:cNvPr id="69" name="TextBox 68">
            <a:extLst>
              <a:ext uri="{FF2B5EF4-FFF2-40B4-BE49-F238E27FC236}">
                <a16:creationId xmlns:a16="http://schemas.microsoft.com/office/drawing/2014/main" id="{92E4647F-B2E9-2029-1AD6-29189569979B}"/>
              </a:ext>
            </a:extLst>
          </p:cNvPr>
          <p:cNvSpPr txBox="1"/>
          <p:nvPr/>
        </p:nvSpPr>
        <p:spPr>
          <a:xfrm>
            <a:off x="1838554" y="988775"/>
            <a:ext cx="5150969" cy="230824"/>
          </a:xfrm>
          <a:prstGeom prst="rect">
            <a:avLst/>
          </a:prstGeom>
          <a:noFill/>
        </p:spPr>
        <p:txBody>
          <a:bodyPr wrap="square" lIns="91432" tIns="45716" rIns="91432" bIns="45716">
            <a:spAutoFit/>
          </a:bodyPr>
          <a:lstStyle/>
          <a:p>
            <a:pPr fontAlgn="base">
              <a:spcBef>
                <a:spcPct val="0"/>
              </a:spcBef>
              <a:spcAft>
                <a:spcPct val="0"/>
              </a:spcAft>
              <a:defRPr/>
            </a:pPr>
            <a:r>
              <a:rPr lang="en-US" sz="900" b="1" u="sng" dirty="0">
                <a:solidFill>
                  <a:schemeClr val="bg1"/>
                </a:solidFill>
              </a:rPr>
              <a:t>Veterans Affairs &amp; Rehabilitation </a:t>
            </a:r>
            <a:r>
              <a:rPr lang="en-US" sz="900" b="1" dirty="0">
                <a:solidFill>
                  <a:schemeClr val="bg1"/>
                </a:solidFill>
              </a:rPr>
              <a:t> - Respond to quality of life needs of all Veterans &amp; their families</a:t>
            </a:r>
            <a:endParaRPr lang="en-US" sz="1000" b="1" dirty="0">
              <a:solidFill>
                <a:schemeClr val="bg1"/>
              </a:solidFill>
              <a:cs typeface="Arial" pitchFamily="34" charset="0"/>
            </a:endParaRPr>
          </a:p>
        </p:txBody>
      </p:sp>
      <p:sp>
        <p:nvSpPr>
          <p:cNvPr id="72" name="Oval 71">
            <a:extLst>
              <a:ext uri="{FF2B5EF4-FFF2-40B4-BE49-F238E27FC236}">
                <a16:creationId xmlns:a16="http://schemas.microsoft.com/office/drawing/2014/main" id="{10601FC2-2BF1-AEE0-8A1A-BB57350CB332}"/>
              </a:ext>
            </a:extLst>
          </p:cNvPr>
          <p:cNvSpPr/>
          <p:nvPr/>
        </p:nvSpPr>
        <p:spPr>
          <a:xfrm>
            <a:off x="1638768" y="968050"/>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75" name="Oval 74">
            <a:extLst>
              <a:ext uri="{FF2B5EF4-FFF2-40B4-BE49-F238E27FC236}">
                <a16:creationId xmlns:a16="http://schemas.microsoft.com/office/drawing/2014/main" id="{2A213200-706D-815F-9669-225030148ABC}"/>
              </a:ext>
            </a:extLst>
          </p:cNvPr>
          <p:cNvSpPr/>
          <p:nvPr/>
        </p:nvSpPr>
        <p:spPr>
          <a:xfrm>
            <a:off x="1634456" y="2045592"/>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76" name="Oval 75">
            <a:extLst>
              <a:ext uri="{FF2B5EF4-FFF2-40B4-BE49-F238E27FC236}">
                <a16:creationId xmlns:a16="http://schemas.microsoft.com/office/drawing/2014/main" id="{820A2335-08E0-E3AC-1CA6-79F6A003B20B}"/>
              </a:ext>
            </a:extLst>
          </p:cNvPr>
          <p:cNvSpPr/>
          <p:nvPr/>
        </p:nvSpPr>
        <p:spPr>
          <a:xfrm>
            <a:off x="1643548" y="3189294"/>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p>
        </p:txBody>
      </p:sp>
      <p:sp>
        <p:nvSpPr>
          <p:cNvPr id="78" name="Oval 77">
            <a:extLst>
              <a:ext uri="{FF2B5EF4-FFF2-40B4-BE49-F238E27FC236}">
                <a16:creationId xmlns:a16="http://schemas.microsoft.com/office/drawing/2014/main" id="{3575C161-87E0-1A81-DEF6-5E0ECA3BD26E}"/>
              </a:ext>
            </a:extLst>
          </p:cNvPr>
          <p:cNvSpPr/>
          <p:nvPr/>
        </p:nvSpPr>
        <p:spPr>
          <a:xfrm>
            <a:off x="1632462" y="4362348"/>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4</a:t>
            </a:r>
          </a:p>
        </p:txBody>
      </p:sp>
      <p:sp>
        <p:nvSpPr>
          <p:cNvPr id="79" name="Oval 78">
            <a:extLst>
              <a:ext uri="{FF2B5EF4-FFF2-40B4-BE49-F238E27FC236}">
                <a16:creationId xmlns:a16="http://schemas.microsoft.com/office/drawing/2014/main" id="{82904F28-3CD0-6D08-BC4C-6CC270683FF8}"/>
              </a:ext>
            </a:extLst>
          </p:cNvPr>
          <p:cNvSpPr/>
          <p:nvPr/>
        </p:nvSpPr>
        <p:spPr>
          <a:xfrm>
            <a:off x="1635377" y="5536896"/>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2" name="TextBox 1">
            <a:extLst>
              <a:ext uri="{FF2B5EF4-FFF2-40B4-BE49-F238E27FC236}">
                <a16:creationId xmlns:a16="http://schemas.microsoft.com/office/drawing/2014/main" id="{324504A0-8C1D-98C3-AC6C-9E43F7D7186F}"/>
              </a:ext>
            </a:extLst>
          </p:cNvPr>
          <p:cNvSpPr txBox="1"/>
          <p:nvPr/>
        </p:nvSpPr>
        <p:spPr>
          <a:xfrm>
            <a:off x="1849641" y="4387663"/>
            <a:ext cx="4880743" cy="230824"/>
          </a:xfrm>
          <a:prstGeom prst="rect">
            <a:avLst/>
          </a:prstGeom>
          <a:noFill/>
        </p:spPr>
        <p:txBody>
          <a:bodyPr wrap="square" lIns="91432" tIns="45716" rIns="91432" bIns="45716">
            <a:spAutoFit/>
          </a:bodyPr>
          <a:lstStyle/>
          <a:p>
            <a:pPr fontAlgn="base">
              <a:spcBef>
                <a:spcPct val="0"/>
              </a:spcBef>
              <a:spcAft>
                <a:spcPct val="0"/>
              </a:spcAft>
              <a:defRPr/>
            </a:pPr>
            <a:r>
              <a:rPr lang="en-US" sz="900" b="1" u="sng" dirty="0">
                <a:solidFill>
                  <a:schemeClr val="bg1"/>
                </a:solidFill>
              </a:rPr>
              <a:t>Children &amp; Youth</a:t>
            </a:r>
            <a:r>
              <a:rPr lang="en-US" sz="900" b="1" dirty="0">
                <a:solidFill>
                  <a:schemeClr val="bg1"/>
                </a:solidFill>
              </a:rPr>
              <a:t>: Prepare each generation to meet its citizenship obligation</a:t>
            </a:r>
            <a:endParaRPr lang="en-US" sz="1000" b="1" dirty="0">
              <a:solidFill>
                <a:schemeClr val="bg1"/>
              </a:solidFill>
              <a:cs typeface="Arial" pitchFamily="34" charset="0"/>
            </a:endParaRPr>
          </a:p>
        </p:txBody>
      </p:sp>
      <p:sp>
        <p:nvSpPr>
          <p:cNvPr id="66" name="Right Arrow 32">
            <a:extLst>
              <a:ext uri="{FF2B5EF4-FFF2-40B4-BE49-F238E27FC236}">
                <a16:creationId xmlns:a16="http://schemas.microsoft.com/office/drawing/2014/main" id="{DE9FC867-CDAA-5D18-3964-8E7C20EC3D78}"/>
              </a:ext>
            </a:extLst>
          </p:cNvPr>
          <p:cNvSpPr/>
          <p:nvPr/>
        </p:nvSpPr>
        <p:spPr>
          <a:xfrm>
            <a:off x="8072919" y="1298917"/>
            <a:ext cx="304800" cy="31059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dirty="0">
              <a:solidFill>
                <a:srgbClr val="FFFFFF"/>
              </a:solidFill>
            </a:endParaRPr>
          </a:p>
        </p:txBody>
      </p:sp>
      <p:sp>
        <p:nvSpPr>
          <p:cNvPr id="34" name="Right Arrow 33"/>
          <p:cNvSpPr/>
          <p:nvPr/>
        </p:nvSpPr>
        <p:spPr>
          <a:xfrm>
            <a:off x="8032349" y="3373998"/>
            <a:ext cx="284163" cy="310592"/>
          </a:xfrm>
          <a:prstGeom prst="rightArrow">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dirty="0">
              <a:solidFill>
                <a:srgbClr val="FFFFFF"/>
              </a:solidFill>
            </a:endParaRPr>
          </a:p>
        </p:txBody>
      </p:sp>
      <p:sp>
        <p:nvSpPr>
          <p:cNvPr id="33" name="Right Arrow 32"/>
          <p:cNvSpPr/>
          <p:nvPr/>
        </p:nvSpPr>
        <p:spPr>
          <a:xfrm>
            <a:off x="8078843" y="2332850"/>
            <a:ext cx="304800" cy="31059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dirty="0">
              <a:solidFill>
                <a:srgbClr val="FFFFFF"/>
              </a:solidFill>
            </a:endParaRPr>
          </a:p>
        </p:txBody>
      </p:sp>
      <p:sp>
        <p:nvSpPr>
          <p:cNvPr id="35" name="Right Arrow 34"/>
          <p:cNvSpPr/>
          <p:nvPr/>
        </p:nvSpPr>
        <p:spPr>
          <a:xfrm>
            <a:off x="8032349" y="4425880"/>
            <a:ext cx="284163" cy="310592"/>
          </a:xfrm>
          <a:prstGeom prst="rightArrow">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dirty="0">
              <a:solidFill>
                <a:srgbClr val="FFFFFF"/>
              </a:solidFill>
            </a:endParaRPr>
          </a:p>
        </p:txBody>
      </p:sp>
      <p:sp>
        <p:nvSpPr>
          <p:cNvPr id="83" name="Right Arrow 82"/>
          <p:cNvSpPr/>
          <p:nvPr/>
        </p:nvSpPr>
        <p:spPr>
          <a:xfrm>
            <a:off x="8032349" y="5608657"/>
            <a:ext cx="284163" cy="310592"/>
          </a:xfrm>
          <a:prstGeom prst="rightArrow">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dirty="0">
              <a:solidFill>
                <a:srgbClr val="FFFFFF"/>
              </a:solidFill>
            </a:endParaRPr>
          </a:p>
        </p:txBody>
      </p:sp>
      <p:sp>
        <p:nvSpPr>
          <p:cNvPr id="10" name="Rectangle 9">
            <a:extLst>
              <a:ext uri="{FF2B5EF4-FFF2-40B4-BE49-F238E27FC236}">
                <a16:creationId xmlns:a16="http://schemas.microsoft.com/office/drawing/2014/main" id="{FC6BDEFD-F0AA-DCEC-0F23-0977366F1335}"/>
              </a:ext>
            </a:extLst>
          </p:cNvPr>
          <p:cNvSpPr/>
          <p:nvPr/>
        </p:nvSpPr>
        <p:spPr>
          <a:xfrm>
            <a:off x="-7984" y="5972"/>
            <a:ext cx="9133202" cy="3653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CF34143E-CEB4-B3D5-238D-0738E61C7603}"/>
              </a:ext>
            </a:extLst>
          </p:cNvPr>
          <p:cNvSpPr txBox="1"/>
          <p:nvPr/>
        </p:nvSpPr>
        <p:spPr>
          <a:xfrm>
            <a:off x="202570" y="41082"/>
            <a:ext cx="8692701" cy="369332"/>
          </a:xfrm>
          <a:prstGeom prst="rect">
            <a:avLst/>
          </a:prstGeom>
          <a:noFill/>
        </p:spPr>
        <p:txBody>
          <a:bodyPr wrap="none" rtlCol="0">
            <a:spAutoFit/>
          </a:bodyPr>
          <a:lstStyle/>
          <a:p>
            <a:r>
              <a:rPr lang="en-US" b="1" dirty="0">
                <a:solidFill>
                  <a:srgbClr val="C00000"/>
                </a:solidFill>
              </a:rPr>
              <a:t>ENDS</a:t>
            </a:r>
            <a:r>
              <a:rPr lang="en-US" b="1" dirty="0"/>
              <a:t> (Goals/Objectives), </a:t>
            </a:r>
            <a:r>
              <a:rPr lang="en-US" b="1" dirty="0">
                <a:solidFill>
                  <a:srgbClr val="C00000"/>
                </a:solidFill>
              </a:rPr>
              <a:t>MEANS</a:t>
            </a:r>
            <a:r>
              <a:rPr lang="en-US" b="1" dirty="0"/>
              <a:t> (Programs or Resources),</a:t>
            </a:r>
            <a:r>
              <a:rPr lang="en-US" b="1" dirty="0">
                <a:solidFill>
                  <a:srgbClr val="800000"/>
                </a:solidFill>
              </a:rPr>
              <a:t> </a:t>
            </a:r>
            <a:r>
              <a:rPr lang="en-US" b="1" dirty="0">
                <a:solidFill>
                  <a:srgbClr val="C00000"/>
                </a:solidFill>
              </a:rPr>
              <a:t>WAYS </a:t>
            </a:r>
            <a:r>
              <a:rPr lang="en-US" b="1" dirty="0"/>
              <a:t>(Actions to Strengthen), </a:t>
            </a:r>
          </a:p>
        </p:txBody>
      </p:sp>
      <p:sp>
        <p:nvSpPr>
          <p:cNvPr id="8" name="TextBox 7">
            <a:extLst>
              <a:ext uri="{FF2B5EF4-FFF2-40B4-BE49-F238E27FC236}">
                <a16:creationId xmlns:a16="http://schemas.microsoft.com/office/drawing/2014/main" id="{FB432180-A3C2-1B42-3136-A4B30784EAE8}"/>
              </a:ext>
            </a:extLst>
          </p:cNvPr>
          <p:cNvSpPr txBox="1"/>
          <p:nvPr/>
        </p:nvSpPr>
        <p:spPr>
          <a:xfrm>
            <a:off x="1917309" y="1328520"/>
            <a:ext cx="4698722" cy="369332"/>
          </a:xfrm>
          <a:prstGeom prst="rect">
            <a:avLst/>
          </a:prstGeom>
          <a:noFill/>
        </p:spPr>
        <p:txBody>
          <a:bodyPr wrap="none" rtlCol="0">
            <a:spAutoFit/>
          </a:bodyPr>
          <a:lstStyle/>
          <a:p>
            <a:r>
              <a:rPr lang="en-US" dirty="0">
                <a:solidFill>
                  <a:srgbClr val="FFFF00"/>
                </a:solidFill>
              </a:rPr>
              <a:t>Dept. Vice Cdr, 3</a:t>
            </a:r>
            <a:r>
              <a:rPr lang="en-US" baseline="30000" dirty="0">
                <a:solidFill>
                  <a:srgbClr val="FFFF00"/>
                </a:solidFill>
              </a:rPr>
              <a:t>rd</a:t>
            </a:r>
            <a:r>
              <a:rPr lang="en-US" dirty="0">
                <a:solidFill>
                  <a:srgbClr val="FFFF00"/>
                </a:solidFill>
              </a:rPr>
              <a:t> Div:  Districts 1, 2, 9, 13, 16 </a:t>
            </a:r>
          </a:p>
        </p:txBody>
      </p:sp>
      <p:sp>
        <p:nvSpPr>
          <p:cNvPr id="12" name="TextBox 11">
            <a:extLst>
              <a:ext uri="{FF2B5EF4-FFF2-40B4-BE49-F238E27FC236}">
                <a16:creationId xmlns:a16="http://schemas.microsoft.com/office/drawing/2014/main" id="{F68A5E9F-8DC5-8248-2D4D-B87A7337DD89}"/>
              </a:ext>
            </a:extLst>
          </p:cNvPr>
          <p:cNvSpPr txBox="1"/>
          <p:nvPr/>
        </p:nvSpPr>
        <p:spPr>
          <a:xfrm>
            <a:off x="1927008" y="2316823"/>
            <a:ext cx="4839786" cy="369332"/>
          </a:xfrm>
          <a:prstGeom prst="rect">
            <a:avLst/>
          </a:prstGeom>
          <a:noFill/>
        </p:spPr>
        <p:txBody>
          <a:bodyPr wrap="none" rtlCol="0">
            <a:spAutoFit/>
          </a:bodyPr>
          <a:lstStyle/>
          <a:p>
            <a:r>
              <a:rPr lang="en-US" dirty="0">
                <a:solidFill>
                  <a:srgbClr val="FFFF00"/>
                </a:solidFill>
              </a:rPr>
              <a:t>Dept. Vice Cdr, 2</a:t>
            </a:r>
            <a:r>
              <a:rPr lang="en-US" baseline="30000" dirty="0">
                <a:solidFill>
                  <a:srgbClr val="FFFF00"/>
                </a:solidFill>
              </a:rPr>
              <a:t>nd</a:t>
            </a:r>
            <a:r>
              <a:rPr lang="en-US" dirty="0">
                <a:solidFill>
                  <a:srgbClr val="FFFF00"/>
                </a:solidFill>
              </a:rPr>
              <a:t> Div:  Districts 3, 6, 10, 17, 22 </a:t>
            </a:r>
          </a:p>
        </p:txBody>
      </p:sp>
      <p:sp>
        <p:nvSpPr>
          <p:cNvPr id="14" name="TextBox 13">
            <a:extLst>
              <a:ext uri="{FF2B5EF4-FFF2-40B4-BE49-F238E27FC236}">
                <a16:creationId xmlns:a16="http://schemas.microsoft.com/office/drawing/2014/main" id="{D882E3DC-911F-EB28-931E-7CB97F5C763F}"/>
              </a:ext>
            </a:extLst>
          </p:cNvPr>
          <p:cNvSpPr txBox="1"/>
          <p:nvPr/>
        </p:nvSpPr>
        <p:spPr>
          <a:xfrm>
            <a:off x="1924660" y="3425828"/>
            <a:ext cx="4730782" cy="369332"/>
          </a:xfrm>
          <a:prstGeom prst="rect">
            <a:avLst/>
          </a:prstGeom>
          <a:noFill/>
        </p:spPr>
        <p:txBody>
          <a:bodyPr wrap="none" rtlCol="0">
            <a:spAutoFit/>
          </a:bodyPr>
          <a:lstStyle/>
          <a:p>
            <a:r>
              <a:rPr lang="en-US" dirty="0">
                <a:solidFill>
                  <a:srgbClr val="FFFF00"/>
                </a:solidFill>
              </a:rPr>
              <a:t>Dept. Vice Cdr, 1</a:t>
            </a:r>
            <a:r>
              <a:rPr lang="en-US" baseline="30000" dirty="0">
                <a:solidFill>
                  <a:srgbClr val="FFFF00"/>
                </a:solidFill>
              </a:rPr>
              <a:t>st</a:t>
            </a:r>
            <a:r>
              <a:rPr lang="en-US" dirty="0">
                <a:solidFill>
                  <a:srgbClr val="FFFF00"/>
                </a:solidFill>
              </a:rPr>
              <a:t> Div:  Districts 4, 7, 14, 18, 23</a:t>
            </a:r>
          </a:p>
        </p:txBody>
      </p:sp>
      <p:sp>
        <p:nvSpPr>
          <p:cNvPr id="17" name="TextBox 16">
            <a:extLst>
              <a:ext uri="{FF2B5EF4-FFF2-40B4-BE49-F238E27FC236}">
                <a16:creationId xmlns:a16="http://schemas.microsoft.com/office/drawing/2014/main" id="{87EFD7BC-FCFC-7956-3C81-F4C27255CF8B}"/>
              </a:ext>
            </a:extLst>
          </p:cNvPr>
          <p:cNvSpPr txBox="1"/>
          <p:nvPr/>
        </p:nvSpPr>
        <p:spPr>
          <a:xfrm>
            <a:off x="1907198" y="4561481"/>
            <a:ext cx="4344459" cy="369332"/>
          </a:xfrm>
          <a:prstGeom prst="rect">
            <a:avLst/>
          </a:prstGeom>
          <a:noFill/>
        </p:spPr>
        <p:txBody>
          <a:bodyPr wrap="none" rtlCol="0">
            <a:spAutoFit/>
          </a:bodyPr>
          <a:lstStyle/>
          <a:p>
            <a:r>
              <a:rPr lang="en-US" dirty="0">
                <a:solidFill>
                  <a:srgbClr val="FFFF00"/>
                </a:solidFill>
              </a:rPr>
              <a:t>Dept. Vice Cdr, 4</a:t>
            </a:r>
            <a:r>
              <a:rPr lang="en-US" baseline="30000" dirty="0">
                <a:solidFill>
                  <a:srgbClr val="FFFF00"/>
                </a:solidFill>
              </a:rPr>
              <a:t>th</a:t>
            </a:r>
            <a:r>
              <a:rPr lang="en-US" dirty="0">
                <a:solidFill>
                  <a:srgbClr val="FFFF00"/>
                </a:solidFill>
              </a:rPr>
              <a:t> Div: Districts 5, 8, 15, 21</a:t>
            </a:r>
          </a:p>
        </p:txBody>
      </p:sp>
      <p:sp>
        <p:nvSpPr>
          <p:cNvPr id="18" name="TextBox 17">
            <a:extLst>
              <a:ext uri="{FF2B5EF4-FFF2-40B4-BE49-F238E27FC236}">
                <a16:creationId xmlns:a16="http://schemas.microsoft.com/office/drawing/2014/main" id="{D6EC558F-52F7-2B30-808E-26F6F608D16B}"/>
              </a:ext>
            </a:extLst>
          </p:cNvPr>
          <p:cNvSpPr txBox="1"/>
          <p:nvPr/>
        </p:nvSpPr>
        <p:spPr>
          <a:xfrm>
            <a:off x="1926103" y="5775650"/>
            <a:ext cx="4390946" cy="369332"/>
          </a:xfrm>
          <a:prstGeom prst="rect">
            <a:avLst/>
          </a:prstGeom>
          <a:noFill/>
        </p:spPr>
        <p:txBody>
          <a:bodyPr wrap="none" rtlCol="0">
            <a:spAutoFit/>
          </a:bodyPr>
          <a:lstStyle/>
          <a:p>
            <a:r>
              <a:rPr lang="en-US" dirty="0">
                <a:solidFill>
                  <a:srgbClr val="FFFF00"/>
                </a:solidFill>
              </a:rPr>
              <a:t>LRPC Sub-Chairman, Districts 11, 12, 19, 20</a:t>
            </a:r>
          </a:p>
        </p:txBody>
      </p:sp>
      <p:sp>
        <p:nvSpPr>
          <p:cNvPr id="11" name="TextBox 10">
            <a:extLst>
              <a:ext uri="{FF2B5EF4-FFF2-40B4-BE49-F238E27FC236}">
                <a16:creationId xmlns:a16="http://schemas.microsoft.com/office/drawing/2014/main" id="{2EF1A839-19D1-F1E5-9376-FA8964582CD4}"/>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9</a:t>
            </a:r>
          </a:p>
        </p:txBody>
      </p:sp>
    </p:spTree>
    <p:extLst>
      <p:ext uri="{BB962C8B-B14F-4D97-AF65-F5344CB8AC3E}">
        <p14:creationId xmlns:p14="http://schemas.microsoft.com/office/powerpoint/2010/main" val="188731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ight Arrow 5"/>
          <p:cNvSpPr/>
          <p:nvPr/>
        </p:nvSpPr>
        <p:spPr bwMode="auto">
          <a:xfrm>
            <a:off x="1670882" y="1693820"/>
            <a:ext cx="6375640" cy="1583698"/>
          </a:xfrm>
          <a:prstGeom prst="rightArrow">
            <a:avLst>
              <a:gd name="adj1" fmla="val 56838"/>
              <a:gd name="adj2" fmla="val 81473"/>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indent="-431803"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24" name="Right Arrow 23"/>
          <p:cNvSpPr/>
          <p:nvPr/>
        </p:nvSpPr>
        <p:spPr bwMode="auto">
          <a:xfrm>
            <a:off x="1670882" y="2703246"/>
            <a:ext cx="6429615" cy="1683993"/>
          </a:xfrm>
          <a:prstGeom prst="rightArrow">
            <a:avLst>
              <a:gd name="adj1" fmla="val 56838"/>
              <a:gd name="adj2" fmla="val 84266"/>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marL="0" lvl="1" indent="25397"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55" name="TextBox 37"/>
          <p:cNvSpPr txBox="1">
            <a:spLocks noChangeArrowheads="1"/>
          </p:cNvSpPr>
          <p:nvPr/>
        </p:nvSpPr>
        <p:spPr bwMode="auto">
          <a:xfrm>
            <a:off x="1861696" y="2067228"/>
            <a:ext cx="4889500" cy="230824"/>
          </a:xfrm>
          <a:prstGeom prst="rect">
            <a:avLst/>
          </a:prstGeom>
          <a:noFill/>
          <a:ln w="9525">
            <a:noFill/>
            <a:miter lim="800000"/>
            <a:headEnd/>
            <a:tailEnd/>
          </a:ln>
        </p:spPr>
        <p:txBody>
          <a:bodyPr wrap="square" lIns="91432" tIns="45716" rIns="91432" bIns="45716">
            <a:spAutoFit/>
          </a:bodyPr>
          <a:lstStyle/>
          <a:p>
            <a:pPr fontAlgn="base">
              <a:spcBef>
                <a:spcPct val="0"/>
              </a:spcBef>
              <a:spcAft>
                <a:spcPct val="0"/>
              </a:spcAft>
            </a:pPr>
            <a:r>
              <a:rPr lang="en-US" sz="900" b="1" u="sng" dirty="0">
                <a:solidFill>
                  <a:schemeClr val="bg1"/>
                </a:solidFill>
              </a:rPr>
              <a:t>National Security</a:t>
            </a:r>
            <a:r>
              <a:rPr lang="en-US" sz="900" b="1" dirty="0">
                <a:solidFill>
                  <a:schemeClr val="bg1"/>
                </a:solidFill>
              </a:rPr>
              <a:t>:  Maintain a strong National Defense</a:t>
            </a:r>
          </a:p>
        </p:txBody>
      </p:sp>
      <p:sp>
        <p:nvSpPr>
          <p:cNvPr id="26" name="Right Arrow 25"/>
          <p:cNvSpPr/>
          <p:nvPr/>
        </p:nvSpPr>
        <p:spPr bwMode="auto">
          <a:xfrm>
            <a:off x="1670882" y="3712670"/>
            <a:ext cx="6412153" cy="1766493"/>
          </a:xfrm>
          <a:prstGeom prst="rightArrow">
            <a:avLst>
              <a:gd name="adj1" fmla="val 56838"/>
              <a:gd name="adj2" fmla="val 78859"/>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marL="0" lvl="1" indent="25397"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73" name="TextBox 52"/>
          <p:cNvSpPr txBox="1">
            <a:spLocks noChangeArrowheads="1"/>
          </p:cNvSpPr>
          <p:nvPr/>
        </p:nvSpPr>
        <p:spPr bwMode="auto">
          <a:xfrm>
            <a:off x="6736949" y="2376410"/>
            <a:ext cx="1382712" cy="219530"/>
          </a:xfrm>
          <a:prstGeom prst="rect">
            <a:avLst/>
          </a:prstGeom>
          <a:noFill/>
          <a:ln w="9525">
            <a:noFill/>
            <a:miter lim="800000"/>
            <a:headEnd/>
            <a:tailEnd/>
          </a:ln>
        </p:spPr>
        <p:txBody>
          <a:bodyPr lIns="91432" tIns="45716" rIns="91432" bIns="45716">
            <a:spAutoFit/>
          </a:bodyPr>
          <a:lstStyle/>
          <a:p>
            <a:pPr algn="ctr" fontAlgn="base">
              <a:spcBef>
                <a:spcPct val="0"/>
              </a:spcBef>
              <a:spcAft>
                <a:spcPct val="0"/>
              </a:spcAft>
            </a:pPr>
            <a:endParaRPr lang="en-US" sz="800" b="1" dirty="0"/>
          </a:p>
        </p:txBody>
      </p:sp>
      <p:sp>
        <p:nvSpPr>
          <p:cNvPr id="73" name="Right Arrow 72"/>
          <p:cNvSpPr/>
          <p:nvPr/>
        </p:nvSpPr>
        <p:spPr bwMode="auto">
          <a:xfrm>
            <a:off x="1651831" y="4919414"/>
            <a:ext cx="6429615" cy="1666236"/>
          </a:xfrm>
          <a:prstGeom prst="rightArrow">
            <a:avLst>
              <a:gd name="adj1" fmla="val 56838"/>
              <a:gd name="adj2" fmla="val 85637"/>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marL="0" lvl="1" indent="25397"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6176" name="TextBox 57"/>
          <p:cNvSpPr txBox="1">
            <a:spLocks noChangeArrowheads="1"/>
          </p:cNvSpPr>
          <p:nvPr/>
        </p:nvSpPr>
        <p:spPr bwMode="auto">
          <a:xfrm>
            <a:off x="6751579" y="3246781"/>
            <a:ext cx="1382712" cy="219530"/>
          </a:xfrm>
          <a:prstGeom prst="rect">
            <a:avLst/>
          </a:prstGeom>
          <a:noFill/>
          <a:ln w="9525">
            <a:noFill/>
            <a:miter lim="800000"/>
            <a:headEnd/>
            <a:tailEnd/>
          </a:ln>
        </p:spPr>
        <p:txBody>
          <a:bodyPr lIns="91432" tIns="45716" rIns="91432" bIns="45716">
            <a:spAutoFit/>
          </a:bodyPr>
          <a:lstStyle/>
          <a:p>
            <a:pPr algn="ctr" fontAlgn="base">
              <a:spcBef>
                <a:spcPct val="0"/>
              </a:spcBef>
              <a:spcAft>
                <a:spcPct val="0"/>
              </a:spcAft>
            </a:pPr>
            <a:endParaRPr lang="en-US" sz="800" b="1" dirty="0">
              <a:solidFill>
                <a:srgbClr val="000000"/>
              </a:solidFill>
            </a:endParaRPr>
          </a:p>
        </p:txBody>
      </p:sp>
      <p:sp>
        <p:nvSpPr>
          <p:cNvPr id="95" name="TextBox 94"/>
          <p:cNvSpPr txBox="1"/>
          <p:nvPr/>
        </p:nvSpPr>
        <p:spPr>
          <a:xfrm>
            <a:off x="1808685" y="5491294"/>
            <a:ext cx="5101190" cy="369324"/>
          </a:xfrm>
          <a:prstGeom prst="rect">
            <a:avLst/>
          </a:prstGeom>
          <a:noFill/>
        </p:spPr>
        <p:txBody>
          <a:bodyPr wrap="square" lIns="91432" tIns="45716" rIns="91432" bIns="45716">
            <a:spAutoFit/>
          </a:bodyPr>
          <a:lstStyle/>
          <a:p>
            <a:pPr fontAlgn="base">
              <a:spcBef>
                <a:spcPct val="0"/>
              </a:spcBef>
              <a:spcAft>
                <a:spcPct val="0"/>
              </a:spcAft>
              <a:defRPr/>
            </a:pPr>
            <a:r>
              <a:rPr lang="en-US" sz="900" b="1" u="sng" dirty="0">
                <a:solidFill>
                  <a:srgbClr val="FFFFFF"/>
                </a:solidFill>
                <a:cs typeface="Arial" pitchFamily="34" charset="0"/>
              </a:rPr>
              <a:t>Business Operations &amp; Membership</a:t>
            </a:r>
            <a:r>
              <a:rPr lang="en-US" sz="900" b="1" dirty="0">
                <a:solidFill>
                  <a:srgbClr val="FFFFFF"/>
                </a:solidFill>
                <a:cs typeface="Arial" pitchFamily="34" charset="0"/>
              </a:rPr>
              <a:t>:  Be a valued-based organization committed to serving God, Country, community and every Veteran today, tomorrow and throughout the 21</a:t>
            </a:r>
            <a:r>
              <a:rPr lang="en-US" sz="900" b="1" baseline="30000" dirty="0">
                <a:solidFill>
                  <a:srgbClr val="FFFFFF"/>
                </a:solidFill>
                <a:cs typeface="Arial" pitchFamily="34" charset="0"/>
              </a:rPr>
              <a:t>st</a:t>
            </a:r>
            <a:r>
              <a:rPr lang="en-US" sz="900" b="1" dirty="0">
                <a:solidFill>
                  <a:srgbClr val="FFFFFF"/>
                </a:solidFill>
                <a:cs typeface="Arial" pitchFamily="34" charset="0"/>
              </a:rPr>
              <a:t> Century.</a:t>
            </a:r>
          </a:p>
        </p:txBody>
      </p:sp>
      <p:sp>
        <p:nvSpPr>
          <p:cNvPr id="109" name="Rectangle 85"/>
          <p:cNvSpPr>
            <a:spLocks noChangeArrowheads="1"/>
          </p:cNvSpPr>
          <p:nvPr/>
        </p:nvSpPr>
        <p:spPr bwMode="auto">
          <a:xfrm>
            <a:off x="1927008" y="1301790"/>
            <a:ext cx="1616514" cy="165077"/>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endParaRPr lang="en-US" sz="600" b="1" dirty="0">
              <a:solidFill>
                <a:srgbClr val="000000"/>
              </a:solidFill>
            </a:endParaRPr>
          </a:p>
        </p:txBody>
      </p:sp>
      <p:sp>
        <p:nvSpPr>
          <p:cNvPr id="77" name="Rectangle 70"/>
          <p:cNvSpPr>
            <a:spLocks noChangeArrowheads="1"/>
          </p:cNvSpPr>
          <p:nvPr/>
        </p:nvSpPr>
        <p:spPr bwMode="auto">
          <a:xfrm>
            <a:off x="5048512" y="1301059"/>
            <a:ext cx="1727602" cy="162679"/>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endParaRPr lang="en-US" sz="600" b="1" dirty="0">
              <a:solidFill>
                <a:srgbClr val="000000"/>
              </a:solidFill>
            </a:endParaRPr>
          </a:p>
        </p:txBody>
      </p:sp>
      <p:sp>
        <p:nvSpPr>
          <p:cNvPr id="6158" name="TextBox 36"/>
          <p:cNvSpPr txBox="1">
            <a:spLocks noChangeArrowheads="1"/>
          </p:cNvSpPr>
          <p:nvPr/>
        </p:nvSpPr>
        <p:spPr bwMode="auto">
          <a:xfrm>
            <a:off x="1875760" y="3222618"/>
            <a:ext cx="5575300" cy="230824"/>
          </a:xfrm>
          <a:prstGeom prst="rect">
            <a:avLst/>
          </a:prstGeom>
          <a:noFill/>
          <a:ln w="9525">
            <a:noFill/>
            <a:miter lim="800000"/>
            <a:headEnd/>
            <a:tailEnd/>
          </a:ln>
        </p:spPr>
        <p:txBody>
          <a:bodyPr wrap="square" lIns="91432" tIns="45716" rIns="91432" bIns="45716">
            <a:spAutoFit/>
          </a:bodyPr>
          <a:lstStyle/>
          <a:p>
            <a:pPr fontAlgn="base">
              <a:spcBef>
                <a:spcPct val="0"/>
              </a:spcBef>
              <a:spcAft>
                <a:spcPct val="0"/>
              </a:spcAft>
            </a:pPr>
            <a:r>
              <a:rPr lang="en-US" sz="900" b="1" u="sng" dirty="0">
                <a:solidFill>
                  <a:schemeClr val="bg1"/>
                </a:solidFill>
              </a:rPr>
              <a:t> Americanism</a:t>
            </a:r>
            <a:r>
              <a:rPr lang="en-US" sz="900" b="1" dirty="0">
                <a:solidFill>
                  <a:schemeClr val="bg1"/>
                </a:solidFill>
              </a:rPr>
              <a:t>:  Perpetuate the principles of government embodied in the U.S Constitution</a:t>
            </a:r>
          </a:p>
        </p:txBody>
      </p:sp>
      <p:cxnSp>
        <p:nvCxnSpPr>
          <p:cNvPr id="9" name="Straight Arrow Connector 8"/>
          <p:cNvCxnSpPr>
            <a:cxnSpLocks/>
          </p:cNvCxnSpPr>
          <p:nvPr/>
        </p:nvCxnSpPr>
        <p:spPr bwMode="auto">
          <a:xfrm>
            <a:off x="7441082" y="1395362"/>
            <a:ext cx="0" cy="531402"/>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110" name="Rectangle 109"/>
          <p:cNvSpPr/>
          <p:nvPr/>
        </p:nvSpPr>
        <p:spPr>
          <a:xfrm>
            <a:off x="5808670" y="3587991"/>
            <a:ext cx="210314" cy="200055"/>
          </a:xfrm>
          <a:prstGeom prst="rect">
            <a:avLst/>
          </a:prstGeom>
        </p:spPr>
        <p:txBody>
          <a:bodyPr wrap="none">
            <a:spAutoFit/>
          </a:bodyPr>
          <a:lstStyle/>
          <a:p>
            <a:pPr fontAlgn="base">
              <a:spcBef>
                <a:spcPct val="0"/>
              </a:spcBef>
              <a:spcAft>
                <a:spcPct val="0"/>
              </a:spcAft>
              <a:defRPr/>
            </a:pPr>
            <a:r>
              <a:rPr lang="en-US" sz="700" b="1" dirty="0">
                <a:solidFill>
                  <a:srgbClr val="000000"/>
                </a:solidFill>
                <a:cs typeface="Arial" pitchFamily="34" charset="0"/>
              </a:rPr>
              <a:t> </a:t>
            </a:r>
          </a:p>
        </p:txBody>
      </p:sp>
      <p:sp>
        <p:nvSpPr>
          <p:cNvPr id="45" name="Rounded Rectangle 44"/>
          <p:cNvSpPr/>
          <p:nvPr/>
        </p:nvSpPr>
        <p:spPr>
          <a:xfrm>
            <a:off x="6824594" y="3123238"/>
            <a:ext cx="1238250" cy="959220"/>
          </a:xfrm>
          <a:prstGeom prst="roundRect">
            <a:avLst/>
          </a:prstGeom>
          <a:solidFill>
            <a:schemeClr val="bg1">
              <a:alpha val="6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r>
              <a:rPr lang="en-US" sz="600" b="1" i="0" u="none" strike="noStrike" dirty="0">
                <a:solidFill>
                  <a:srgbClr val="000000"/>
                </a:solidFill>
                <a:effectLst/>
              </a:rPr>
              <a:t>Recognized as the State of Texas preferred volunteer service  organization for patriotism, volunteerism, and Veteran support.</a:t>
            </a:r>
            <a:r>
              <a:rPr lang="en-US" sz="600" dirty="0"/>
              <a:t> </a:t>
            </a:r>
            <a:endParaRPr lang="en-US" sz="600" dirty="0">
              <a:solidFill>
                <a:srgbClr val="FFFFFF"/>
              </a:solidFill>
            </a:endParaRPr>
          </a:p>
        </p:txBody>
      </p:sp>
      <p:sp>
        <p:nvSpPr>
          <p:cNvPr id="49" name="Rounded Rectangle 48"/>
          <p:cNvSpPr/>
          <p:nvPr/>
        </p:nvSpPr>
        <p:spPr>
          <a:xfrm>
            <a:off x="6806289" y="4278977"/>
            <a:ext cx="1230312" cy="1070808"/>
          </a:xfrm>
          <a:prstGeom prst="roundRect">
            <a:avLst/>
          </a:prstGeom>
          <a:solidFill>
            <a:schemeClr val="bg1">
              <a:alpha val="6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r>
              <a:rPr lang="en-US" sz="600" b="1" i="0" u="none" strike="noStrike" dirty="0">
                <a:solidFill>
                  <a:srgbClr val="000000"/>
                </a:solidFill>
                <a:effectLst/>
              </a:rPr>
              <a:t>Recognized as an established organization that is viewed as an extension outside of school and church to provide children and youth with an outlet to compete and partake in various programs that enhances the values of family and supports the youth as they transition to adulthood.</a:t>
            </a:r>
            <a:endParaRPr lang="en-US" sz="600" dirty="0">
              <a:solidFill>
                <a:srgbClr val="FFFFFF"/>
              </a:solidFill>
            </a:endParaRPr>
          </a:p>
        </p:txBody>
      </p:sp>
      <p:sp>
        <p:nvSpPr>
          <p:cNvPr id="3" name="Rectangle 70">
            <a:extLst>
              <a:ext uri="{FF2B5EF4-FFF2-40B4-BE49-F238E27FC236}">
                <a16:creationId xmlns:a16="http://schemas.microsoft.com/office/drawing/2014/main" id="{9D5541D8-6491-F64C-3A48-28B9E228E0EB}"/>
              </a:ext>
            </a:extLst>
          </p:cNvPr>
          <p:cNvSpPr>
            <a:spLocks noChangeArrowheads="1"/>
          </p:cNvSpPr>
          <p:nvPr/>
        </p:nvSpPr>
        <p:spPr bwMode="auto">
          <a:xfrm>
            <a:off x="3543523" y="1303312"/>
            <a:ext cx="1510966" cy="163556"/>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endParaRPr lang="en-US" sz="600" b="1" dirty="0">
              <a:solidFill>
                <a:srgbClr val="000000"/>
              </a:solidFill>
            </a:endParaRPr>
          </a:p>
        </p:txBody>
      </p:sp>
      <p:sp>
        <p:nvSpPr>
          <p:cNvPr id="63" name="Rectangle 85">
            <a:extLst>
              <a:ext uri="{FF2B5EF4-FFF2-40B4-BE49-F238E27FC236}">
                <a16:creationId xmlns:a16="http://schemas.microsoft.com/office/drawing/2014/main" id="{FBEF434E-1D86-74E0-D4DE-C6878E0317E7}"/>
              </a:ext>
            </a:extLst>
          </p:cNvPr>
          <p:cNvSpPr>
            <a:spLocks noChangeArrowheads="1"/>
          </p:cNvSpPr>
          <p:nvPr/>
        </p:nvSpPr>
        <p:spPr bwMode="auto">
          <a:xfrm>
            <a:off x="3521272" y="2983266"/>
            <a:ext cx="1630444" cy="198213"/>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Become an extension of recruitment efforts for DoD and vice versa for  Legion </a:t>
            </a:r>
          </a:p>
        </p:txBody>
      </p:sp>
      <p:sp>
        <p:nvSpPr>
          <p:cNvPr id="74" name="Rectangle 85">
            <a:extLst>
              <a:ext uri="{FF2B5EF4-FFF2-40B4-BE49-F238E27FC236}">
                <a16:creationId xmlns:a16="http://schemas.microsoft.com/office/drawing/2014/main" id="{1730B3EC-C9E4-3E38-E651-EF86CD76879F}"/>
              </a:ext>
            </a:extLst>
          </p:cNvPr>
          <p:cNvSpPr>
            <a:spLocks noChangeArrowheads="1"/>
          </p:cNvSpPr>
          <p:nvPr/>
        </p:nvSpPr>
        <p:spPr bwMode="auto">
          <a:xfrm>
            <a:off x="1911487" y="2984661"/>
            <a:ext cx="1609785" cy="190294"/>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Create a Legislative Writing Program;  Institute Legislative Program Management; </a:t>
            </a:r>
          </a:p>
        </p:txBody>
      </p:sp>
      <p:sp>
        <p:nvSpPr>
          <p:cNvPr id="98" name="Rectangle 85">
            <a:extLst>
              <a:ext uri="{FF2B5EF4-FFF2-40B4-BE49-F238E27FC236}">
                <a16:creationId xmlns:a16="http://schemas.microsoft.com/office/drawing/2014/main" id="{596B0CB6-867A-1EE7-27EF-1BBC6A2B924B}"/>
              </a:ext>
            </a:extLst>
          </p:cNvPr>
          <p:cNvSpPr>
            <a:spLocks noChangeArrowheads="1"/>
          </p:cNvSpPr>
          <p:nvPr/>
        </p:nvSpPr>
        <p:spPr bwMode="auto">
          <a:xfrm>
            <a:off x="5034385" y="2974174"/>
            <a:ext cx="1727602" cy="197264"/>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Veteran &amp; Military Family Support; other National Security programs</a:t>
            </a:r>
          </a:p>
        </p:txBody>
      </p:sp>
      <p:cxnSp>
        <p:nvCxnSpPr>
          <p:cNvPr id="7" name="Straight Arrow Connector 6">
            <a:extLst>
              <a:ext uri="{FF2B5EF4-FFF2-40B4-BE49-F238E27FC236}">
                <a16:creationId xmlns:a16="http://schemas.microsoft.com/office/drawing/2014/main" id="{4C23DF42-B8B8-80FA-6A55-3EC50A32150F}"/>
              </a:ext>
            </a:extLst>
          </p:cNvPr>
          <p:cNvCxnSpPr>
            <a:cxnSpLocks/>
          </p:cNvCxnSpPr>
          <p:nvPr/>
        </p:nvCxnSpPr>
        <p:spPr bwMode="auto">
          <a:xfrm>
            <a:off x="4146149" y="1368007"/>
            <a:ext cx="0" cy="531402"/>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13" name="Right Arrow 5">
            <a:extLst>
              <a:ext uri="{FF2B5EF4-FFF2-40B4-BE49-F238E27FC236}">
                <a16:creationId xmlns:a16="http://schemas.microsoft.com/office/drawing/2014/main" id="{64193E2E-7A65-17F8-5878-D1E0CF1B82AA}"/>
              </a:ext>
            </a:extLst>
          </p:cNvPr>
          <p:cNvSpPr/>
          <p:nvPr/>
        </p:nvSpPr>
        <p:spPr bwMode="auto">
          <a:xfrm>
            <a:off x="1651831" y="713151"/>
            <a:ext cx="6482601" cy="1583698"/>
          </a:xfrm>
          <a:prstGeom prst="rightArrow">
            <a:avLst>
              <a:gd name="adj1" fmla="val 56838"/>
              <a:gd name="adj2" fmla="val 81473"/>
            </a:avLst>
          </a:prstGeom>
          <a:solidFill>
            <a:srgbClr val="6600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0" rIns="457159" bIns="0"/>
          <a:lstStyle/>
          <a:p>
            <a:pPr indent="-431803" fontAlgn="base">
              <a:spcBef>
                <a:spcPct val="0"/>
              </a:spcBef>
              <a:spcAft>
                <a:spcPts val="200"/>
              </a:spcAft>
              <a:buFont typeface="Arial" pitchFamily="34" charset="0"/>
              <a:buChar char="•"/>
              <a:defRPr/>
            </a:pPr>
            <a:endParaRPr lang="en-US" sz="1100" dirty="0">
              <a:solidFill>
                <a:srgbClr val="FFFF00"/>
              </a:solidFill>
              <a:cs typeface="Arial" pitchFamily="34" charset="0"/>
            </a:endParaRPr>
          </a:p>
          <a:p>
            <a:pPr marL="0" lvl="1" indent="25397" fontAlgn="base">
              <a:spcBef>
                <a:spcPct val="0"/>
              </a:spcBef>
              <a:spcAft>
                <a:spcPts val="200"/>
              </a:spcAft>
              <a:buFont typeface="Arial" pitchFamily="34" charset="0"/>
              <a:buChar char="•"/>
              <a:defRPr/>
            </a:pPr>
            <a:endParaRPr lang="en-US" sz="1000" dirty="0">
              <a:solidFill>
                <a:srgbClr val="FFFF00"/>
              </a:solidFill>
              <a:cs typeface="Arial" pitchFamily="34" charset="0"/>
            </a:endParaRPr>
          </a:p>
          <a:p>
            <a:pPr marL="0" lvl="1" indent="25397" fontAlgn="base">
              <a:spcBef>
                <a:spcPct val="0"/>
              </a:spcBef>
              <a:spcAft>
                <a:spcPts val="200"/>
              </a:spcAft>
              <a:defRPr/>
            </a:pPr>
            <a:endParaRPr lang="en-US" sz="1000" dirty="0">
              <a:solidFill>
                <a:srgbClr val="FFFF00"/>
              </a:solidFill>
              <a:cs typeface="Arial" pitchFamily="34" charset="0"/>
            </a:endParaRPr>
          </a:p>
        </p:txBody>
      </p:sp>
      <p:sp>
        <p:nvSpPr>
          <p:cNvPr id="16" name="Rectangle 85">
            <a:extLst>
              <a:ext uri="{FF2B5EF4-FFF2-40B4-BE49-F238E27FC236}">
                <a16:creationId xmlns:a16="http://schemas.microsoft.com/office/drawing/2014/main" id="{15C1A61F-CD7C-6A49-B21F-9A4BD76FC291}"/>
              </a:ext>
            </a:extLst>
          </p:cNvPr>
          <p:cNvSpPr>
            <a:spLocks noChangeArrowheads="1"/>
          </p:cNvSpPr>
          <p:nvPr/>
        </p:nvSpPr>
        <p:spPr bwMode="auto">
          <a:xfrm>
            <a:off x="5037070" y="1746239"/>
            <a:ext cx="1793780" cy="204888"/>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VA Disability Reviews; Mobile Healthcare Clinic Service;</a:t>
            </a:r>
          </a:p>
        </p:txBody>
      </p:sp>
      <p:sp>
        <p:nvSpPr>
          <p:cNvPr id="28" name="Rectangle 85">
            <a:extLst>
              <a:ext uri="{FF2B5EF4-FFF2-40B4-BE49-F238E27FC236}">
                <a16:creationId xmlns:a16="http://schemas.microsoft.com/office/drawing/2014/main" id="{7B39377B-A3CE-1B56-2122-3080EEC477BE}"/>
              </a:ext>
            </a:extLst>
          </p:cNvPr>
          <p:cNvSpPr>
            <a:spLocks noChangeArrowheads="1"/>
          </p:cNvSpPr>
          <p:nvPr/>
        </p:nvSpPr>
        <p:spPr bwMode="auto">
          <a:xfrm>
            <a:off x="1913675" y="1869938"/>
            <a:ext cx="1608803" cy="198074"/>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VA Disability Education Services; VSO Annual Joint Review;</a:t>
            </a:r>
          </a:p>
        </p:txBody>
      </p:sp>
      <p:sp>
        <p:nvSpPr>
          <p:cNvPr id="30" name="Rectangle 85">
            <a:extLst>
              <a:ext uri="{FF2B5EF4-FFF2-40B4-BE49-F238E27FC236}">
                <a16:creationId xmlns:a16="http://schemas.microsoft.com/office/drawing/2014/main" id="{12040999-FD01-E502-87CC-CE6FB7722769}"/>
              </a:ext>
            </a:extLst>
          </p:cNvPr>
          <p:cNvSpPr>
            <a:spLocks noChangeArrowheads="1"/>
          </p:cNvSpPr>
          <p:nvPr/>
        </p:nvSpPr>
        <p:spPr bwMode="auto">
          <a:xfrm>
            <a:off x="5029382" y="1924989"/>
            <a:ext cx="1794717" cy="139633"/>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r>
              <a:rPr lang="en-US" sz="600" b="1" i="0" u="none" strike="noStrike" dirty="0">
                <a:solidFill>
                  <a:srgbClr val="000000"/>
                </a:solidFill>
                <a:effectLst/>
                <a:latin typeface="+mn-lt"/>
              </a:rPr>
              <a:t>2nd Hand Equipment Storage; Community </a:t>
            </a:r>
            <a:r>
              <a:rPr lang="en-US" sz="600" b="1" i="0" u="none" strike="noStrike" dirty="0" err="1">
                <a:solidFill>
                  <a:srgbClr val="000000"/>
                </a:solidFill>
                <a:effectLst/>
                <a:latin typeface="+mn-lt"/>
              </a:rPr>
              <a:t>Svcs</a:t>
            </a:r>
            <a:r>
              <a:rPr lang="en-US" sz="600" b="1" i="0" u="none" strike="noStrike" dirty="0">
                <a:solidFill>
                  <a:srgbClr val="000000"/>
                </a:solidFill>
                <a:effectLst/>
                <a:latin typeface="+mn-lt"/>
              </a:rPr>
              <a:t>;</a:t>
            </a:r>
            <a:endParaRPr lang="en-US" sz="600" b="1" dirty="0">
              <a:solidFill>
                <a:srgbClr val="000000"/>
              </a:solidFill>
              <a:latin typeface="+mn-lt"/>
            </a:endParaRPr>
          </a:p>
        </p:txBody>
      </p:sp>
      <p:sp>
        <p:nvSpPr>
          <p:cNvPr id="23" name="Rectangle 85">
            <a:extLst>
              <a:ext uri="{FF2B5EF4-FFF2-40B4-BE49-F238E27FC236}">
                <a16:creationId xmlns:a16="http://schemas.microsoft.com/office/drawing/2014/main" id="{2864C9B5-B42A-C5BE-2A54-AC90AB1E20C6}"/>
              </a:ext>
            </a:extLst>
          </p:cNvPr>
          <p:cNvSpPr>
            <a:spLocks noChangeArrowheads="1"/>
          </p:cNvSpPr>
          <p:nvPr/>
        </p:nvSpPr>
        <p:spPr bwMode="auto">
          <a:xfrm>
            <a:off x="1918595" y="1722330"/>
            <a:ext cx="1609304" cy="157741"/>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VA Volunteer Services (VAVS);</a:t>
            </a:r>
          </a:p>
        </p:txBody>
      </p:sp>
      <p:sp>
        <p:nvSpPr>
          <p:cNvPr id="67" name="Rounded Rectangle 40">
            <a:extLst>
              <a:ext uri="{FF2B5EF4-FFF2-40B4-BE49-F238E27FC236}">
                <a16:creationId xmlns:a16="http://schemas.microsoft.com/office/drawing/2014/main" id="{C7E633CE-4D91-FC7C-E05D-868DFB12D496}"/>
              </a:ext>
            </a:extLst>
          </p:cNvPr>
          <p:cNvSpPr/>
          <p:nvPr/>
        </p:nvSpPr>
        <p:spPr>
          <a:xfrm>
            <a:off x="6864991" y="967692"/>
            <a:ext cx="1212879" cy="895755"/>
          </a:xfrm>
          <a:prstGeom prst="roundRect">
            <a:avLst/>
          </a:prstGeom>
          <a:solidFill>
            <a:schemeClr val="bg1">
              <a:alpha val="6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r>
              <a:rPr lang="en-US" sz="600" b="1" dirty="0">
                <a:solidFill>
                  <a:schemeClr val="tx1"/>
                </a:solidFill>
              </a:rPr>
              <a:t>Secures an established reputation as one of the most caring and supportive Veterans Service Organizations in Texas, providing care &amp; compassion for all Vets in Texas.</a:t>
            </a:r>
          </a:p>
        </p:txBody>
      </p:sp>
      <p:sp>
        <p:nvSpPr>
          <p:cNvPr id="6161" name="Rectangle 87"/>
          <p:cNvSpPr>
            <a:spLocks noChangeArrowheads="1"/>
          </p:cNvSpPr>
          <p:nvPr/>
        </p:nvSpPr>
        <p:spPr bwMode="auto">
          <a:xfrm>
            <a:off x="-7984" y="453724"/>
            <a:ext cx="9144000" cy="333240"/>
          </a:xfrm>
          <a:prstGeom prst="rect">
            <a:avLst/>
          </a:prstGeom>
          <a:solidFill>
            <a:srgbClr val="FF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b="1" dirty="0"/>
              <a:t>          Vision 	  	      Lines of Effort [5]                         Outcome/Endstate</a:t>
            </a:r>
          </a:p>
        </p:txBody>
      </p:sp>
      <p:sp>
        <p:nvSpPr>
          <p:cNvPr id="6148" name="Oval 86"/>
          <p:cNvSpPr>
            <a:spLocks noChangeArrowheads="1"/>
          </p:cNvSpPr>
          <p:nvPr/>
        </p:nvSpPr>
        <p:spPr bwMode="auto">
          <a:xfrm rot="16200000">
            <a:off x="5354798" y="3100143"/>
            <a:ext cx="6522718" cy="992991"/>
          </a:xfrm>
          <a:prstGeom prst="ellipse">
            <a:avLst/>
          </a:prstGeom>
          <a:solidFill>
            <a:srgbClr val="0033CC"/>
          </a:solidFill>
          <a:ln w="9525" algn="ctr">
            <a:solidFill>
              <a:schemeClr val="tx1"/>
            </a:solidFill>
            <a:round/>
            <a:headEnd/>
            <a:tailEnd/>
          </a:ln>
        </p:spPr>
        <p:txBody>
          <a:bodyPr lIns="91432" tIns="45716" rIns="91432" bIns="45716"/>
          <a:lstStyle/>
          <a:p>
            <a:pPr algn="ctr" fontAlgn="base">
              <a:spcBef>
                <a:spcPct val="0"/>
              </a:spcBef>
              <a:spcAft>
                <a:spcPct val="0"/>
              </a:spcAft>
            </a:pPr>
            <a:endParaRPr lang="en-US" altLang="ko-KR" sz="800" b="1" dirty="0">
              <a:solidFill>
                <a:srgbClr val="FFFF00"/>
              </a:solidFill>
              <a:ea typeface="Gulim" pitchFamily="34" charset="-127"/>
            </a:endParaRPr>
          </a:p>
        </p:txBody>
      </p:sp>
      <p:sp>
        <p:nvSpPr>
          <p:cNvPr id="69" name="TextBox 68">
            <a:extLst>
              <a:ext uri="{FF2B5EF4-FFF2-40B4-BE49-F238E27FC236}">
                <a16:creationId xmlns:a16="http://schemas.microsoft.com/office/drawing/2014/main" id="{92E4647F-B2E9-2029-1AD6-29189569979B}"/>
              </a:ext>
            </a:extLst>
          </p:cNvPr>
          <p:cNvSpPr txBox="1"/>
          <p:nvPr/>
        </p:nvSpPr>
        <p:spPr>
          <a:xfrm>
            <a:off x="1838554" y="988775"/>
            <a:ext cx="5150969" cy="230824"/>
          </a:xfrm>
          <a:prstGeom prst="rect">
            <a:avLst/>
          </a:prstGeom>
          <a:noFill/>
        </p:spPr>
        <p:txBody>
          <a:bodyPr wrap="square" lIns="91432" tIns="45716" rIns="91432" bIns="45716">
            <a:spAutoFit/>
          </a:bodyPr>
          <a:lstStyle/>
          <a:p>
            <a:pPr fontAlgn="base">
              <a:spcBef>
                <a:spcPct val="0"/>
              </a:spcBef>
              <a:spcAft>
                <a:spcPct val="0"/>
              </a:spcAft>
              <a:defRPr/>
            </a:pPr>
            <a:r>
              <a:rPr lang="en-US" sz="900" b="1" u="sng" dirty="0">
                <a:solidFill>
                  <a:schemeClr val="bg1"/>
                </a:solidFill>
              </a:rPr>
              <a:t>Veterans Affairs &amp; Rehabilitation </a:t>
            </a:r>
            <a:r>
              <a:rPr lang="en-US" sz="900" b="1" dirty="0">
                <a:solidFill>
                  <a:schemeClr val="bg1"/>
                </a:solidFill>
              </a:rPr>
              <a:t> - Respond to quality of life needs of all Veterans &amp; their families</a:t>
            </a:r>
            <a:endParaRPr lang="en-US" sz="1000" b="1" dirty="0">
              <a:solidFill>
                <a:schemeClr val="bg1"/>
              </a:solidFill>
              <a:cs typeface="Arial" pitchFamily="34" charset="0"/>
            </a:endParaRPr>
          </a:p>
        </p:txBody>
      </p:sp>
      <p:sp>
        <p:nvSpPr>
          <p:cNvPr id="72" name="Oval 71">
            <a:extLst>
              <a:ext uri="{FF2B5EF4-FFF2-40B4-BE49-F238E27FC236}">
                <a16:creationId xmlns:a16="http://schemas.microsoft.com/office/drawing/2014/main" id="{10601FC2-2BF1-AEE0-8A1A-BB57350CB332}"/>
              </a:ext>
            </a:extLst>
          </p:cNvPr>
          <p:cNvSpPr/>
          <p:nvPr/>
        </p:nvSpPr>
        <p:spPr>
          <a:xfrm>
            <a:off x="1638768" y="968050"/>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75" name="Oval 74">
            <a:extLst>
              <a:ext uri="{FF2B5EF4-FFF2-40B4-BE49-F238E27FC236}">
                <a16:creationId xmlns:a16="http://schemas.microsoft.com/office/drawing/2014/main" id="{2A213200-706D-815F-9669-225030148ABC}"/>
              </a:ext>
            </a:extLst>
          </p:cNvPr>
          <p:cNvSpPr/>
          <p:nvPr/>
        </p:nvSpPr>
        <p:spPr>
          <a:xfrm>
            <a:off x="1634456" y="2045592"/>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a:t>
            </a:r>
          </a:p>
        </p:txBody>
      </p:sp>
      <p:sp>
        <p:nvSpPr>
          <p:cNvPr id="76" name="Oval 75">
            <a:extLst>
              <a:ext uri="{FF2B5EF4-FFF2-40B4-BE49-F238E27FC236}">
                <a16:creationId xmlns:a16="http://schemas.microsoft.com/office/drawing/2014/main" id="{820A2335-08E0-E3AC-1CA6-79F6A003B20B}"/>
              </a:ext>
            </a:extLst>
          </p:cNvPr>
          <p:cNvSpPr/>
          <p:nvPr/>
        </p:nvSpPr>
        <p:spPr>
          <a:xfrm>
            <a:off x="1643548" y="3189294"/>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3</a:t>
            </a:r>
          </a:p>
        </p:txBody>
      </p:sp>
      <p:sp>
        <p:nvSpPr>
          <p:cNvPr id="78" name="Oval 77">
            <a:extLst>
              <a:ext uri="{FF2B5EF4-FFF2-40B4-BE49-F238E27FC236}">
                <a16:creationId xmlns:a16="http://schemas.microsoft.com/office/drawing/2014/main" id="{3575C161-87E0-1A81-DEF6-5E0ECA3BD26E}"/>
              </a:ext>
            </a:extLst>
          </p:cNvPr>
          <p:cNvSpPr/>
          <p:nvPr/>
        </p:nvSpPr>
        <p:spPr>
          <a:xfrm>
            <a:off x="1632462" y="4362348"/>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4</a:t>
            </a:r>
          </a:p>
        </p:txBody>
      </p:sp>
      <p:sp>
        <p:nvSpPr>
          <p:cNvPr id="79" name="Oval 78">
            <a:extLst>
              <a:ext uri="{FF2B5EF4-FFF2-40B4-BE49-F238E27FC236}">
                <a16:creationId xmlns:a16="http://schemas.microsoft.com/office/drawing/2014/main" id="{82904F28-3CD0-6D08-BC4C-6CC270683FF8}"/>
              </a:ext>
            </a:extLst>
          </p:cNvPr>
          <p:cNvSpPr/>
          <p:nvPr/>
        </p:nvSpPr>
        <p:spPr>
          <a:xfrm>
            <a:off x="1635377" y="5536896"/>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5</a:t>
            </a:r>
          </a:p>
        </p:txBody>
      </p:sp>
      <p:sp>
        <p:nvSpPr>
          <p:cNvPr id="41" name="Rounded Rectangle 40"/>
          <p:cNvSpPr/>
          <p:nvPr/>
        </p:nvSpPr>
        <p:spPr>
          <a:xfrm>
            <a:off x="6848056" y="1956808"/>
            <a:ext cx="1237816" cy="998068"/>
          </a:xfrm>
          <a:prstGeom prst="roundRect">
            <a:avLst/>
          </a:prstGeom>
          <a:solidFill>
            <a:schemeClr val="bg1">
              <a:alpha val="6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r>
              <a:rPr lang="en-US" sz="600" b="1" dirty="0">
                <a:solidFill>
                  <a:schemeClr val="tx1"/>
                </a:solidFill>
              </a:rPr>
              <a:t>Supports strong national defense that reflects The Legion's own Preamble to the Constitution, namely, "To uphold and defend the Constitution of the United States of America," &amp; "to inculcate a sense of individual obligation to the community, state, and nation."</a:t>
            </a:r>
          </a:p>
        </p:txBody>
      </p:sp>
      <p:sp>
        <p:nvSpPr>
          <p:cNvPr id="2" name="TextBox 1">
            <a:extLst>
              <a:ext uri="{FF2B5EF4-FFF2-40B4-BE49-F238E27FC236}">
                <a16:creationId xmlns:a16="http://schemas.microsoft.com/office/drawing/2014/main" id="{324504A0-8C1D-98C3-AC6C-9E43F7D7186F}"/>
              </a:ext>
            </a:extLst>
          </p:cNvPr>
          <p:cNvSpPr txBox="1"/>
          <p:nvPr/>
        </p:nvSpPr>
        <p:spPr>
          <a:xfrm>
            <a:off x="1849641" y="4387663"/>
            <a:ext cx="4880743" cy="230824"/>
          </a:xfrm>
          <a:prstGeom prst="rect">
            <a:avLst/>
          </a:prstGeom>
          <a:noFill/>
        </p:spPr>
        <p:txBody>
          <a:bodyPr wrap="square" lIns="91432" tIns="45716" rIns="91432" bIns="45716">
            <a:spAutoFit/>
          </a:bodyPr>
          <a:lstStyle/>
          <a:p>
            <a:pPr fontAlgn="base">
              <a:spcBef>
                <a:spcPct val="0"/>
              </a:spcBef>
              <a:spcAft>
                <a:spcPct val="0"/>
              </a:spcAft>
              <a:defRPr/>
            </a:pPr>
            <a:r>
              <a:rPr lang="en-US" sz="900" b="1" u="sng" dirty="0">
                <a:solidFill>
                  <a:schemeClr val="bg1"/>
                </a:solidFill>
              </a:rPr>
              <a:t>Children &amp; Youth</a:t>
            </a:r>
            <a:r>
              <a:rPr lang="en-US" sz="900" b="1" dirty="0">
                <a:solidFill>
                  <a:schemeClr val="bg1"/>
                </a:solidFill>
              </a:rPr>
              <a:t>: Prepare each generation to meet its citizenship obligation</a:t>
            </a:r>
            <a:endParaRPr lang="en-US" sz="1000" b="1" dirty="0">
              <a:solidFill>
                <a:schemeClr val="bg1"/>
              </a:solidFill>
              <a:cs typeface="Arial" pitchFamily="34" charset="0"/>
            </a:endParaRPr>
          </a:p>
        </p:txBody>
      </p:sp>
      <p:sp>
        <p:nvSpPr>
          <p:cNvPr id="20" name="Rounded Rectangle 91">
            <a:extLst>
              <a:ext uri="{FF2B5EF4-FFF2-40B4-BE49-F238E27FC236}">
                <a16:creationId xmlns:a16="http://schemas.microsoft.com/office/drawing/2014/main" id="{C6704A64-A78D-482C-8DE4-9FC478AE109A}"/>
              </a:ext>
            </a:extLst>
          </p:cNvPr>
          <p:cNvSpPr/>
          <p:nvPr/>
        </p:nvSpPr>
        <p:spPr bwMode="auto">
          <a:xfrm>
            <a:off x="3560221" y="2283405"/>
            <a:ext cx="1652449" cy="368043"/>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2-2:  Support national patriotic and emergency responder events</a:t>
            </a:r>
          </a:p>
        </p:txBody>
      </p:sp>
      <p:sp>
        <p:nvSpPr>
          <p:cNvPr id="38" name="Rounded Rectangle 91">
            <a:extLst>
              <a:ext uri="{FF2B5EF4-FFF2-40B4-BE49-F238E27FC236}">
                <a16:creationId xmlns:a16="http://schemas.microsoft.com/office/drawing/2014/main" id="{06E59811-D9B0-5FD4-735A-1D86B3F3326D}"/>
              </a:ext>
            </a:extLst>
          </p:cNvPr>
          <p:cNvSpPr/>
          <p:nvPr/>
        </p:nvSpPr>
        <p:spPr bwMode="auto">
          <a:xfrm>
            <a:off x="1913115" y="2576853"/>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2-4: Partner/expand collaboration with AD, NGB, USAR members &amp; families</a:t>
            </a:r>
          </a:p>
        </p:txBody>
      </p:sp>
      <p:sp>
        <p:nvSpPr>
          <p:cNvPr id="21" name="Rounded Rectangle 91">
            <a:extLst>
              <a:ext uri="{FF2B5EF4-FFF2-40B4-BE49-F238E27FC236}">
                <a16:creationId xmlns:a16="http://schemas.microsoft.com/office/drawing/2014/main" id="{E3E506EE-A838-51BD-328F-EDE21260511A}"/>
              </a:ext>
            </a:extLst>
          </p:cNvPr>
          <p:cNvSpPr/>
          <p:nvPr/>
        </p:nvSpPr>
        <p:spPr bwMode="auto">
          <a:xfrm>
            <a:off x="5189474" y="2283311"/>
            <a:ext cx="1652449" cy="285385"/>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2-3: Establish positions on border security at State level and where applicable</a:t>
            </a:r>
          </a:p>
        </p:txBody>
      </p:sp>
      <p:sp>
        <p:nvSpPr>
          <p:cNvPr id="39" name="Rounded Rectangle 91">
            <a:extLst>
              <a:ext uri="{FF2B5EF4-FFF2-40B4-BE49-F238E27FC236}">
                <a16:creationId xmlns:a16="http://schemas.microsoft.com/office/drawing/2014/main" id="{591B0276-6DA9-B65A-F0EE-D3D6C7A2DA62}"/>
              </a:ext>
            </a:extLst>
          </p:cNvPr>
          <p:cNvSpPr/>
          <p:nvPr/>
        </p:nvSpPr>
        <p:spPr bwMode="auto">
          <a:xfrm>
            <a:off x="3560221" y="2576826"/>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2-5:  Establish a Post-level Legislative Committee</a:t>
            </a:r>
          </a:p>
        </p:txBody>
      </p:sp>
      <p:sp>
        <p:nvSpPr>
          <p:cNvPr id="40" name="Rounded Rectangle 91">
            <a:extLst>
              <a:ext uri="{FF2B5EF4-FFF2-40B4-BE49-F238E27FC236}">
                <a16:creationId xmlns:a16="http://schemas.microsoft.com/office/drawing/2014/main" id="{D8131003-D508-A255-A0D5-09A2C9930C06}"/>
              </a:ext>
            </a:extLst>
          </p:cNvPr>
          <p:cNvSpPr/>
          <p:nvPr/>
        </p:nvSpPr>
        <p:spPr bwMode="auto">
          <a:xfrm>
            <a:off x="5189474" y="2576732"/>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2-6: Institute a Community Relations Liaison/Director at all levels of the Legion</a:t>
            </a:r>
          </a:p>
        </p:txBody>
      </p:sp>
      <p:sp>
        <p:nvSpPr>
          <p:cNvPr id="43" name="Rounded Rectangle 91">
            <a:extLst>
              <a:ext uri="{FF2B5EF4-FFF2-40B4-BE49-F238E27FC236}">
                <a16:creationId xmlns:a16="http://schemas.microsoft.com/office/drawing/2014/main" id="{33B0E416-A781-7614-062D-E80B50A52E24}"/>
              </a:ext>
            </a:extLst>
          </p:cNvPr>
          <p:cNvSpPr/>
          <p:nvPr/>
        </p:nvSpPr>
        <p:spPr bwMode="auto">
          <a:xfrm>
            <a:off x="1914647" y="1188165"/>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1-1:  Expand Department VSO capacity</a:t>
            </a:r>
          </a:p>
        </p:txBody>
      </p:sp>
      <p:sp>
        <p:nvSpPr>
          <p:cNvPr id="46" name="Rounded Rectangle 91">
            <a:extLst>
              <a:ext uri="{FF2B5EF4-FFF2-40B4-BE49-F238E27FC236}">
                <a16:creationId xmlns:a16="http://schemas.microsoft.com/office/drawing/2014/main" id="{9546B12F-334E-C200-AD1B-39E5EF2BD051}"/>
              </a:ext>
            </a:extLst>
          </p:cNvPr>
          <p:cNvSpPr/>
          <p:nvPr/>
        </p:nvSpPr>
        <p:spPr bwMode="auto">
          <a:xfrm>
            <a:off x="3561753" y="1188138"/>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1-2:  Improve VA&amp;R information sharing with community and members; </a:t>
            </a:r>
          </a:p>
        </p:txBody>
      </p:sp>
      <p:sp>
        <p:nvSpPr>
          <p:cNvPr id="47" name="Rounded Rectangle 91">
            <a:extLst>
              <a:ext uri="{FF2B5EF4-FFF2-40B4-BE49-F238E27FC236}">
                <a16:creationId xmlns:a16="http://schemas.microsoft.com/office/drawing/2014/main" id="{07F8A417-FF45-D5EB-66AC-0A29CE504F8A}"/>
              </a:ext>
            </a:extLst>
          </p:cNvPr>
          <p:cNvSpPr/>
          <p:nvPr/>
        </p:nvSpPr>
        <p:spPr bwMode="auto">
          <a:xfrm>
            <a:off x="5191006" y="1188044"/>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1-3:  Expand or improve access to care for Veterans;  </a:t>
            </a:r>
          </a:p>
        </p:txBody>
      </p:sp>
      <p:sp>
        <p:nvSpPr>
          <p:cNvPr id="48" name="Rounded Rectangle 91">
            <a:extLst>
              <a:ext uri="{FF2B5EF4-FFF2-40B4-BE49-F238E27FC236}">
                <a16:creationId xmlns:a16="http://schemas.microsoft.com/office/drawing/2014/main" id="{FC2049FA-BCA1-AB60-D0CF-2626942A87F2}"/>
              </a:ext>
            </a:extLst>
          </p:cNvPr>
          <p:cNvSpPr/>
          <p:nvPr/>
        </p:nvSpPr>
        <p:spPr bwMode="auto">
          <a:xfrm>
            <a:off x="1914647" y="1453214"/>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1:4:  Improve education programs on PACT Act and other health issues</a:t>
            </a:r>
          </a:p>
        </p:txBody>
      </p:sp>
      <p:sp>
        <p:nvSpPr>
          <p:cNvPr id="51" name="Rounded Rectangle 91">
            <a:extLst>
              <a:ext uri="{FF2B5EF4-FFF2-40B4-BE49-F238E27FC236}">
                <a16:creationId xmlns:a16="http://schemas.microsoft.com/office/drawing/2014/main" id="{906DB256-7567-DB8F-9CA1-6DBBBEBA5020}"/>
              </a:ext>
            </a:extLst>
          </p:cNvPr>
          <p:cNvSpPr/>
          <p:nvPr/>
        </p:nvSpPr>
        <p:spPr bwMode="auto">
          <a:xfrm>
            <a:off x="3560220" y="1460508"/>
            <a:ext cx="1652449" cy="276966"/>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1-5: Implement and/or coordinate for free lending closets for Vet  med equip. </a:t>
            </a:r>
          </a:p>
        </p:txBody>
      </p:sp>
      <p:sp>
        <p:nvSpPr>
          <p:cNvPr id="85" name="Rounded Rectangle 91">
            <a:extLst>
              <a:ext uri="{FF2B5EF4-FFF2-40B4-BE49-F238E27FC236}">
                <a16:creationId xmlns:a16="http://schemas.microsoft.com/office/drawing/2014/main" id="{BEE379F4-27C7-AA00-A3DB-F37FBC4F0CB2}"/>
              </a:ext>
            </a:extLst>
          </p:cNvPr>
          <p:cNvSpPr/>
          <p:nvPr/>
        </p:nvSpPr>
        <p:spPr bwMode="auto">
          <a:xfrm>
            <a:off x="5191006" y="1462618"/>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endParaRPr lang="en-US" sz="600" b="1" dirty="0">
              <a:solidFill>
                <a:srgbClr val="000000"/>
              </a:solidFill>
              <a:cs typeface="Arial" pitchFamily="34" charset="0"/>
            </a:endParaRPr>
          </a:p>
        </p:txBody>
      </p:sp>
      <p:sp>
        <p:nvSpPr>
          <p:cNvPr id="94" name="Rounded Rectangle 91">
            <a:extLst>
              <a:ext uri="{FF2B5EF4-FFF2-40B4-BE49-F238E27FC236}">
                <a16:creationId xmlns:a16="http://schemas.microsoft.com/office/drawing/2014/main" id="{A7CF9F16-751D-BDCC-F138-05B2FCD06314}"/>
              </a:ext>
            </a:extLst>
          </p:cNvPr>
          <p:cNvSpPr/>
          <p:nvPr/>
        </p:nvSpPr>
        <p:spPr bwMode="auto">
          <a:xfrm>
            <a:off x="1902173" y="3439171"/>
            <a:ext cx="1652449" cy="286817"/>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3-1:   Improve marketing and branding of The American Legion </a:t>
            </a:r>
          </a:p>
        </p:txBody>
      </p:sp>
      <p:sp>
        <p:nvSpPr>
          <p:cNvPr id="6144" name="Rounded Rectangle 91">
            <a:extLst>
              <a:ext uri="{FF2B5EF4-FFF2-40B4-BE49-F238E27FC236}">
                <a16:creationId xmlns:a16="http://schemas.microsoft.com/office/drawing/2014/main" id="{E001A708-A0F0-982B-8FF7-30E0E76DE0D1}"/>
              </a:ext>
            </a:extLst>
          </p:cNvPr>
          <p:cNvSpPr/>
          <p:nvPr/>
        </p:nvSpPr>
        <p:spPr bwMode="auto">
          <a:xfrm>
            <a:off x="3531294" y="3448649"/>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effectLst/>
                <a:ea typeface="Times New Roman" panose="02020603050405020304" pitchFamily="18" charset="0"/>
              </a:rPr>
              <a:t>OBJ. 3-2:  Forge partnership with first responders and community </a:t>
            </a:r>
            <a:r>
              <a:rPr lang="en-US" sz="600" b="1" dirty="0" err="1">
                <a:solidFill>
                  <a:srgbClr val="000000"/>
                </a:solidFill>
                <a:effectLst/>
                <a:ea typeface="Times New Roman" panose="02020603050405020304" pitchFamily="18" charset="0"/>
              </a:rPr>
              <a:t>edc</a:t>
            </a:r>
            <a:r>
              <a:rPr lang="en-US" sz="600" b="1" dirty="0">
                <a:solidFill>
                  <a:srgbClr val="000000"/>
                </a:solidFill>
                <a:effectLst/>
                <a:ea typeface="Times New Roman" panose="02020603050405020304" pitchFamily="18" charset="0"/>
              </a:rPr>
              <a:t>. institutions</a:t>
            </a:r>
            <a:endParaRPr lang="en-US" sz="600" b="1" dirty="0">
              <a:solidFill>
                <a:srgbClr val="000000"/>
              </a:solidFill>
              <a:cs typeface="Arial" pitchFamily="34" charset="0"/>
            </a:endParaRPr>
          </a:p>
        </p:txBody>
      </p:sp>
      <p:sp>
        <p:nvSpPr>
          <p:cNvPr id="6145" name="Rounded Rectangle 91">
            <a:extLst>
              <a:ext uri="{FF2B5EF4-FFF2-40B4-BE49-F238E27FC236}">
                <a16:creationId xmlns:a16="http://schemas.microsoft.com/office/drawing/2014/main" id="{712ECD79-F1AB-0B96-D162-E662D02BDE55}"/>
              </a:ext>
            </a:extLst>
          </p:cNvPr>
          <p:cNvSpPr/>
          <p:nvPr/>
        </p:nvSpPr>
        <p:spPr bwMode="auto">
          <a:xfrm>
            <a:off x="5158942" y="3443406"/>
            <a:ext cx="1671908"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3-3:</a:t>
            </a:r>
            <a:r>
              <a:rPr lang="en-US" sz="800" dirty="0">
                <a:effectLst/>
                <a:ea typeface="Times New Roman" panose="02020603050405020304" pitchFamily="18" charset="0"/>
              </a:rPr>
              <a:t>:</a:t>
            </a:r>
            <a:r>
              <a:rPr lang="en-US" sz="600" b="1" dirty="0">
                <a:solidFill>
                  <a:srgbClr val="000000"/>
                </a:solidFill>
                <a:ea typeface="Times New Roman" panose="02020603050405020304" pitchFamily="18" charset="0"/>
              </a:rPr>
              <a:t>Showcase American principle that interest of people is above special interests</a:t>
            </a:r>
            <a:endParaRPr lang="en-US" sz="600" b="1" dirty="0">
              <a:solidFill>
                <a:srgbClr val="000000"/>
              </a:solidFill>
              <a:cs typeface="Arial" pitchFamily="34" charset="0"/>
            </a:endParaRPr>
          </a:p>
        </p:txBody>
      </p:sp>
      <p:sp>
        <p:nvSpPr>
          <p:cNvPr id="6146" name="Rounded Rectangle 91">
            <a:extLst>
              <a:ext uri="{FF2B5EF4-FFF2-40B4-BE49-F238E27FC236}">
                <a16:creationId xmlns:a16="http://schemas.microsoft.com/office/drawing/2014/main" id="{58AA1B1B-8959-A25D-1B42-8EA85C641655}"/>
              </a:ext>
            </a:extLst>
          </p:cNvPr>
          <p:cNvSpPr/>
          <p:nvPr/>
        </p:nvSpPr>
        <p:spPr bwMode="auto">
          <a:xfrm>
            <a:off x="1902173" y="3723270"/>
            <a:ext cx="1633095" cy="292883"/>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3:4:  Increase Americanism program participation</a:t>
            </a:r>
          </a:p>
        </p:txBody>
      </p:sp>
      <p:sp>
        <p:nvSpPr>
          <p:cNvPr id="6147" name="Rounded Rectangle 91">
            <a:extLst>
              <a:ext uri="{FF2B5EF4-FFF2-40B4-BE49-F238E27FC236}">
                <a16:creationId xmlns:a16="http://schemas.microsoft.com/office/drawing/2014/main" id="{033C52D9-CA49-5004-080C-17FA1AA8E355}"/>
              </a:ext>
            </a:extLst>
          </p:cNvPr>
          <p:cNvSpPr/>
          <p:nvPr/>
        </p:nvSpPr>
        <p:spPr bwMode="auto">
          <a:xfrm>
            <a:off x="3544794" y="3715322"/>
            <a:ext cx="1647409" cy="28681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3-5: Combat all anti-American tendencies, activities, and propaganda</a:t>
            </a:r>
          </a:p>
        </p:txBody>
      </p:sp>
      <p:sp>
        <p:nvSpPr>
          <p:cNvPr id="6149" name="Rounded Rectangle 91">
            <a:extLst>
              <a:ext uri="{FF2B5EF4-FFF2-40B4-BE49-F238E27FC236}">
                <a16:creationId xmlns:a16="http://schemas.microsoft.com/office/drawing/2014/main" id="{E3874217-112A-67E9-9168-A9983C65CFA8}"/>
              </a:ext>
            </a:extLst>
          </p:cNvPr>
          <p:cNvSpPr/>
          <p:nvPr/>
        </p:nvSpPr>
        <p:spPr bwMode="auto">
          <a:xfrm>
            <a:off x="5178532" y="3723150"/>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3-6:  Foster the teachings of Americanism in the community &amp; schools</a:t>
            </a:r>
          </a:p>
        </p:txBody>
      </p:sp>
      <p:sp>
        <p:nvSpPr>
          <p:cNvPr id="6150" name="Rounded Rectangle 91">
            <a:extLst>
              <a:ext uri="{FF2B5EF4-FFF2-40B4-BE49-F238E27FC236}">
                <a16:creationId xmlns:a16="http://schemas.microsoft.com/office/drawing/2014/main" id="{0B5EC573-FF24-CBBA-B41D-933883C2A668}"/>
              </a:ext>
            </a:extLst>
          </p:cNvPr>
          <p:cNvSpPr/>
          <p:nvPr/>
        </p:nvSpPr>
        <p:spPr bwMode="auto">
          <a:xfrm>
            <a:off x="1866699" y="4601523"/>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4-1:   Expand Scouting Membership and participation  </a:t>
            </a:r>
          </a:p>
        </p:txBody>
      </p:sp>
      <p:sp>
        <p:nvSpPr>
          <p:cNvPr id="6151" name="Rounded Rectangle 91">
            <a:extLst>
              <a:ext uri="{FF2B5EF4-FFF2-40B4-BE49-F238E27FC236}">
                <a16:creationId xmlns:a16="http://schemas.microsoft.com/office/drawing/2014/main" id="{7D44522C-DEB9-A63F-69F5-FBF69B46D737}"/>
              </a:ext>
            </a:extLst>
          </p:cNvPr>
          <p:cNvSpPr/>
          <p:nvPr/>
        </p:nvSpPr>
        <p:spPr bwMode="auto">
          <a:xfrm>
            <a:off x="3513805" y="4601496"/>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4-2:  Educate &amp;</a:t>
            </a:r>
            <a:r>
              <a:rPr lang="en-US" sz="600" b="1" dirty="0">
                <a:solidFill>
                  <a:srgbClr val="000000"/>
                </a:solidFill>
                <a:effectLst/>
                <a:ea typeface="Times New Roman" panose="02020603050405020304" pitchFamily="18" charset="0"/>
              </a:rPr>
              <a:t> embrace children and youth opportunities</a:t>
            </a:r>
            <a:endParaRPr lang="en-US" sz="600" b="1" dirty="0">
              <a:solidFill>
                <a:srgbClr val="000000"/>
              </a:solidFill>
              <a:cs typeface="Arial" pitchFamily="34" charset="0"/>
            </a:endParaRPr>
          </a:p>
        </p:txBody>
      </p:sp>
      <p:sp>
        <p:nvSpPr>
          <p:cNvPr id="6152" name="Rounded Rectangle 91">
            <a:extLst>
              <a:ext uri="{FF2B5EF4-FFF2-40B4-BE49-F238E27FC236}">
                <a16:creationId xmlns:a16="http://schemas.microsoft.com/office/drawing/2014/main" id="{1A30F260-57BF-7646-529A-5974116FE4A1}"/>
              </a:ext>
            </a:extLst>
          </p:cNvPr>
          <p:cNvSpPr/>
          <p:nvPr/>
        </p:nvSpPr>
        <p:spPr bwMode="auto">
          <a:xfrm>
            <a:off x="5143058" y="4601402"/>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4-3: </a:t>
            </a:r>
            <a:r>
              <a:rPr lang="en-US" sz="600" b="1" dirty="0">
                <a:solidFill>
                  <a:schemeClr val="tx1"/>
                </a:solidFill>
                <a:ea typeface="Times New Roman" panose="02020603050405020304" pitchFamily="18" charset="0"/>
              </a:rPr>
              <a:t>Educate and utilize Temporary Financial Assistance program</a:t>
            </a:r>
            <a:endParaRPr lang="en-US" sz="600" b="1" dirty="0">
              <a:solidFill>
                <a:srgbClr val="000000"/>
              </a:solidFill>
              <a:cs typeface="Arial" pitchFamily="34" charset="0"/>
            </a:endParaRPr>
          </a:p>
        </p:txBody>
      </p:sp>
      <p:sp>
        <p:nvSpPr>
          <p:cNvPr id="6153" name="Rounded Rectangle 91">
            <a:extLst>
              <a:ext uri="{FF2B5EF4-FFF2-40B4-BE49-F238E27FC236}">
                <a16:creationId xmlns:a16="http://schemas.microsoft.com/office/drawing/2014/main" id="{9E030457-F45F-2C51-1212-7540AF375072}"/>
              </a:ext>
            </a:extLst>
          </p:cNvPr>
          <p:cNvSpPr/>
          <p:nvPr/>
        </p:nvSpPr>
        <p:spPr bwMode="auto">
          <a:xfrm>
            <a:off x="1866699" y="4861556"/>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4:4: </a:t>
            </a:r>
            <a:r>
              <a:rPr lang="en-US" sz="600" b="1" dirty="0">
                <a:solidFill>
                  <a:srgbClr val="000000"/>
                </a:solidFill>
                <a:ea typeface="Times New Roman" panose="02020603050405020304" pitchFamily="18" charset="0"/>
              </a:rPr>
              <a:t>Educate and increase involvement with Child Safety</a:t>
            </a:r>
            <a:r>
              <a:rPr lang="en-US" sz="600" b="1" dirty="0">
                <a:solidFill>
                  <a:srgbClr val="000000"/>
                </a:solidFill>
                <a:ea typeface="Times New Roman" panose="02020603050405020304" pitchFamily="18" charset="0"/>
                <a:cs typeface="Arial" panose="020B0604020202020204" pitchFamily="34" charset="0"/>
              </a:rPr>
              <a:t> </a:t>
            </a:r>
            <a:endParaRPr lang="en-US" sz="600" b="1" dirty="0">
              <a:solidFill>
                <a:schemeClr val="tx1"/>
              </a:solidFill>
              <a:cs typeface="Arial" pitchFamily="34" charset="0"/>
            </a:endParaRPr>
          </a:p>
        </p:txBody>
      </p:sp>
      <p:sp>
        <p:nvSpPr>
          <p:cNvPr id="6154" name="Rounded Rectangle 91">
            <a:extLst>
              <a:ext uri="{FF2B5EF4-FFF2-40B4-BE49-F238E27FC236}">
                <a16:creationId xmlns:a16="http://schemas.microsoft.com/office/drawing/2014/main" id="{108B8979-9B69-CC20-BA99-87008C98C01C}"/>
              </a:ext>
            </a:extLst>
          </p:cNvPr>
          <p:cNvSpPr/>
          <p:nvPr/>
        </p:nvSpPr>
        <p:spPr bwMode="auto">
          <a:xfrm>
            <a:off x="3513805" y="4865540"/>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endParaRPr lang="en-US" sz="600" b="1" dirty="0">
              <a:solidFill>
                <a:srgbClr val="000000"/>
              </a:solidFill>
              <a:cs typeface="Arial" pitchFamily="34" charset="0"/>
            </a:endParaRPr>
          </a:p>
        </p:txBody>
      </p:sp>
      <p:sp>
        <p:nvSpPr>
          <p:cNvPr id="6156" name="Rounded Rectangle 91">
            <a:extLst>
              <a:ext uri="{FF2B5EF4-FFF2-40B4-BE49-F238E27FC236}">
                <a16:creationId xmlns:a16="http://schemas.microsoft.com/office/drawing/2014/main" id="{14ADE33B-954C-A185-7B4A-3F705A704D55}"/>
              </a:ext>
            </a:extLst>
          </p:cNvPr>
          <p:cNvSpPr/>
          <p:nvPr/>
        </p:nvSpPr>
        <p:spPr bwMode="auto">
          <a:xfrm>
            <a:off x="5143058" y="4869457"/>
            <a:ext cx="1652449"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endParaRPr lang="en-US" sz="600" b="1" dirty="0">
              <a:solidFill>
                <a:srgbClr val="000000"/>
              </a:solidFill>
              <a:cs typeface="Arial" pitchFamily="34" charset="0"/>
            </a:endParaRPr>
          </a:p>
        </p:txBody>
      </p:sp>
      <p:sp>
        <p:nvSpPr>
          <p:cNvPr id="6157" name="Rounded Rectangle 91">
            <a:extLst>
              <a:ext uri="{FF2B5EF4-FFF2-40B4-BE49-F238E27FC236}">
                <a16:creationId xmlns:a16="http://schemas.microsoft.com/office/drawing/2014/main" id="{198D90E6-3461-5A6C-E958-A4BEC13833AE}"/>
              </a:ext>
            </a:extLst>
          </p:cNvPr>
          <p:cNvSpPr/>
          <p:nvPr/>
        </p:nvSpPr>
        <p:spPr bwMode="auto">
          <a:xfrm>
            <a:off x="1852161" y="5803049"/>
            <a:ext cx="1652449" cy="553906"/>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5-1:  </a:t>
            </a:r>
            <a:r>
              <a:rPr lang="en-US" sz="600" b="1" u="sng" dirty="0">
                <a:solidFill>
                  <a:srgbClr val="000000"/>
                </a:solidFill>
                <a:cs typeface="Arial" pitchFamily="34" charset="0"/>
              </a:rPr>
              <a:t>Accountability:</a:t>
            </a:r>
            <a:r>
              <a:rPr lang="en-US" sz="600" b="1" dirty="0">
                <a:solidFill>
                  <a:srgbClr val="000000"/>
                </a:solidFill>
                <a:cs typeface="Arial" pitchFamily="34" charset="0"/>
              </a:rPr>
              <a:t> Institute fiscal responsibility &amp; general accountability to maintain a viable Legion at all </a:t>
            </a:r>
            <a:r>
              <a:rPr lang="en-US" sz="600" b="1" dirty="0" err="1">
                <a:solidFill>
                  <a:srgbClr val="000000"/>
                </a:solidFill>
                <a:cs typeface="Arial" pitchFamily="34" charset="0"/>
              </a:rPr>
              <a:t>levelsa</a:t>
            </a:r>
            <a:r>
              <a:rPr lang="en-US" sz="600" b="1" dirty="0">
                <a:solidFill>
                  <a:srgbClr val="000000"/>
                </a:solidFill>
                <a:cs typeface="Arial" pitchFamily="34" charset="0"/>
              </a:rPr>
              <a:t> fiscally responsible and viable Legion organization;  </a:t>
            </a:r>
          </a:p>
        </p:txBody>
      </p:sp>
      <p:sp>
        <p:nvSpPr>
          <p:cNvPr id="6159" name="Rounded Rectangle 91">
            <a:extLst>
              <a:ext uri="{FF2B5EF4-FFF2-40B4-BE49-F238E27FC236}">
                <a16:creationId xmlns:a16="http://schemas.microsoft.com/office/drawing/2014/main" id="{64F41A3A-51F2-8DC1-5EA3-F074EFEDB498}"/>
              </a:ext>
            </a:extLst>
          </p:cNvPr>
          <p:cNvSpPr/>
          <p:nvPr/>
        </p:nvSpPr>
        <p:spPr bwMode="auto">
          <a:xfrm>
            <a:off x="3499266" y="5817412"/>
            <a:ext cx="1652449" cy="521146"/>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5-2:  </a:t>
            </a:r>
            <a:r>
              <a:rPr lang="en-US" sz="600" b="1" u="sng" dirty="0">
                <a:solidFill>
                  <a:srgbClr val="000000"/>
                </a:solidFill>
                <a:cs typeface="Arial" pitchFamily="34" charset="0"/>
              </a:rPr>
              <a:t>Training:</a:t>
            </a:r>
            <a:r>
              <a:rPr lang="en-US" sz="600" b="1" dirty="0">
                <a:solidFill>
                  <a:srgbClr val="000000"/>
                </a:solidFill>
                <a:cs typeface="Arial" pitchFamily="34" charset="0"/>
              </a:rPr>
              <a:t> Basic Training </a:t>
            </a:r>
            <a:r>
              <a:rPr lang="en-US" sz="600" b="1" dirty="0" err="1">
                <a:solidFill>
                  <a:srgbClr val="000000"/>
                </a:solidFill>
                <a:cs typeface="Arial" pitchFamily="34" charset="0"/>
              </a:rPr>
              <a:t>Crs</a:t>
            </a:r>
            <a:r>
              <a:rPr lang="en-US" sz="600" b="1" dirty="0">
                <a:solidFill>
                  <a:srgbClr val="000000"/>
                </a:solidFill>
                <a:cs typeface="Arial" pitchFamily="34" charset="0"/>
              </a:rPr>
              <a:t>. for new members and a virtual Train the Trainer program </a:t>
            </a:r>
          </a:p>
        </p:txBody>
      </p:sp>
      <p:sp>
        <p:nvSpPr>
          <p:cNvPr id="6160" name="Rounded Rectangle 91">
            <a:extLst>
              <a:ext uri="{FF2B5EF4-FFF2-40B4-BE49-F238E27FC236}">
                <a16:creationId xmlns:a16="http://schemas.microsoft.com/office/drawing/2014/main" id="{74CA530D-CFFD-5672-8403-BD475AD1F109}"/>
              </a:ext>
            </a:extLst>
          </p:cNvPr>
          <p:cNvSpPr/>
          <p:nvPr/>
        </p:nvSpPr>
        <p:spPr bwMode="auto">
          <a:xfrm>
            <a:off x="5128520" y="5802929"/>
            <a:ext cx="1743621" cy="277888"/>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5-3: </a:t>
            </a:r>
            <a:r>
              <a:rPr lang="en-US" sz="600" b="1" u="sng" dirty="0">
                <a:solidFill>
                  <a:srgbClr val="000000"/>
                </a:solidFill>
                <a:cs typeface="Arial" pitchFamily="34" charset="0"/>
              </a:rPr>
              <a:t>Communication:</a:t>
            </a:r>
            <a:r>
              <a:rPr lang="en-US" sz="600" b="1" dirty="0">
                <a:solidFill>
                  <a:srgbClr val="000000"/>
                </a:solidFill>
                <a:cs typeface="Arial" pitchFamily="34" charset="0"/>
              </a:rPr>
              <a:t> Improve/update strategic communication platforms at all levels </a:t>
            </a:r>
          </a:p>
        </p:txBody>
      </p:sp>
      <p:sp>
        <p:nvSpPr>
          <p:cNvPr id="6166" name="Rectangle 85">
            <a:extLst>
              <a:ext uri="{FF2B5EF4-FFF2-40B4-BE49-F238E27FC236}">
                <a16:creationId xmlns:a16="http://schemas.microsoft.com/office/drawing/2014/main" id="{6CB362C3-21A9-C5AA-95E8-F01677E71AF0}"/>
              </a:ext>
            </a:extLst>
          </p:cNvPr>
          <p:cNvSpPr>
            <a:spLocks noChangeArrowheads="1"/>
          </p:cNvSpPr>
          <p:nvPr/>
        </p:nvSpPr>
        <p:spPr bwMode="auto">
          <a:xfrm>
            <a:off x="5191006" y="3999997"/>
            <a:ext cx="1633094" cy="216266"/>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effectLst/>
                <a:latin typeface="+mn-lt"/>
                <a:ea typeface="Times New Roman" panose="02020603050405020304" pitchFamily="18" charset="0"/>
                <a:cs typeface="Times New Roman" panose="02020603050405020304" pitchFamily="18" charset="0"/>
              </a:rPr>
              <a:t>4 Chaplains Event; Veterans Day Parades; Enhance Vets in the Classroom Program</a:t>
            </a:r>
            <a:endParaRPr lang="en-US" sz="600" b="1" dirty="0">
              <a:solidFill>
                <a:srgbClr val="000000"/>
              </a:solidFill>
            </a:endParaRPr>
          </a:p>
        </p:txBody>
      </p:sp>
      <p:sp>
        <p:nvSpPr>
          <p:cNvPr id="6167" name="Rectangle 85">
            <a:extLst>
              <a:ext uri="{FF2B5EF4-FFF2-40B4-BE49-F238E27FC236}">
                <a16:creationId xmlns:a16="http://schemas.microsoft.com/office/drawing/2014/main" id="{962BBCE7-748B-E11C-5717-F0E5D3052FD2}"/>
              </a:ext>
            </a:extLst>
          </p:cNvPr>
          <p:cNvSpPr>
            <a:spLocks noChangeArrowheads="1"/>
          </p:cNvSpPr>
          <p:nvPr/>
        </p:nvSpPr>
        <p:spPr bwMode="auto">
          <a:xfrm>
            <a:off x="3515895" y="4202074"/>
            <a:ext cx="1756739" cy="198511"/>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Sunset Legacy Scholarship donations and replace with Veterans &amp; </a:t>
            </a:r>
            <a:r>
              <a:rPr lang="en-US" sz="600" b="1" dirty="0" err="1">
                <a:solidFill>
                  <a:srgbClr val="000000"/>
                </a:solidFill>
              </a:rPr>
              <a:t>Childrens</a:t>
            </a:r>
            <a:r>
              <a:rPr lang="en-US" sz="600" b="1" dirty="0">
                <a:solidFill>
                  <a:srgbClr val="000000"/>
                </a:solidFill>
              </a:rPr>
              <a:t> Foundation</a:t>
            </a:r>
          </a:p>
        </p:txBody>
      </p:sp>
      <p:sp>
        <p:nvSpPr>
          <p:cNvPr id="6168" name="Rectangle 85">
            <a:extLst>
              <a:ext uri="{FF2B5EF4-FFF2-40B4-BE49-F238E27FC236}">
                <a16:creationId xmlns:a16="http://schemas.microsoft.com/office/drawing/2014/main" id="{43951316-2B01-DC69-7EED-5F3791CBD489}"/>
              </a:ext>
            </a:extLst>
          </p:cNvPr>
          <p:cNvSpPr>
            <a:spLocks noChangeArrowheads="1"/>
          </p:cNvSpPr>
          <p:nvPr/>
        </p:nvSpPr>
        <p:spPr bwMode="auto">
          <a:xfrm>
            <a:off x="1907093" y="4202559"/>
            <a:ext cx="1608803" cy="192148"/>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r>
              <a:rPr lang="en-US" sz="600" b="1" dirty="0">
                <a:solidFill>
                  <a:srgbClr val="000000"/>
                </a:solidFill>
              </a:rPr>
              <a:t>Patriotism Education; Update contact information via phone calls, text, emails;</a:t>
            </a:r>
          </a:p>
        </p:txBody>
      </p:sp>
      <p:sp>
        <p:nvSpPr>
          <p:cNvPr id="6169" name="Rectangle 85">
            <a:extLst>
              <a:ext uri="{FF2B5EF4-FFF2-40B4-BE49-F238E27FC236}">
                <a16:creationId xmlns:a16="http://schemas.microsoft.com/office/drawing/2014/main" id="{886CF8EA-AF9C-C118-9AAD-92E0B77FD221}"/>
              </a:ext>
            </a:extLst>
          </p:cNvPr>
          <p:cNvSpPr>
            <a:spLocks noChangeArrowheads="1"/>
          </p:cNvSpPr>
          <p:nvPr/>
        </p:nvSpPr>
        <p:spPr bwMode="auto">
          <a:xfrm>
            <a:off x="5104161" y="4200974"/>
            <a:ext cx="1726794" cy="200695"/>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School visits/programs; ALR burial and escort support; PACT Act Education; VA visits; </a:t>
            </a:r>
          </a:p>
        </p:txBody>
      </p:sp>
      <p:sp>
        <p:nvSpPr>
          <p:cNvPr id="6170" name="Rectangle 85">
            <a:extLst>
              <a:ext uri="{FF2B5EF4-FFF2-40B4-BE49-F238E27FC236}">
                <a16:creationId xmlns:a16="http://schemas.microsoft.com/office/drawing/2014/main" id="{67D2FFBB-A631-D433-E887-5C12649F53F4}"/>
              </a:ext>
            </a:extLst>
          </p:cNvPr>
          <p:cNvSpPr>
            <a:spLocks noChangeArrowheads="1"/>
          </p:cNvSpPr>
          <p:nvPr/>
        </p:nvSpPr>
        <p:spPr bwMode="auto">
          <a:xfrm>
            <a:off x="1904443" y="4002583"/>
            <a:ext cx="1940783" cy="197020"/>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Combat Anti-American Tendencies; institute "Writing 101" class for awards, articles, resolutions; </a:t>
            </a:r>
          </a:p>
        </p:txBody>
      </p:sp>
      <p:sp>
        <p:nvSpPr>
          <p:cNvPr id="6171" name="Rectangle 85">
            <a:extLst>
              <a:ext uri="{FF2B5EF4-FFF2-40B4-BE49-F238E27FC236}">
                <a16:creationId xmlns:a16="http://schemas.microsoft.com/office/drawing/2014/main" id="{0A8FA821-3BB1-43FA-3454-22417420E743}"/>
              </a:ext>
            </a:extLst>
          </p:cNvPr>
          <p:cNvSpPr>
            <a:spLocks noChangeArrowheads="1"/>
          </p:cNvSpPr>
          <p:nvPr/>
        </p:nvSpPr>
        <p:spPr bwMode="auto">
          <a:xfrm>
            <a:off x="3478965" y="5142847"/>
            <a:ext cx="1655323" cy="194173"/>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effectLst/>
                <a:latin typeface="+mn-lt"/>
                <a:ea typeface="Times New Roman" panose="02020603050405020304" pitchFamily="18" charset="0"/>
                <a:cs typeface="Times New Roman" panose="02020603050405020304" pitchFamily="18" charset="0"/>
              </a:rPr>
              <a:t>Oratorical, Boys State, and Youth Cadet Law Enforcement</a:t>
            </a:r>
            <a:endParaRPr lang="en-US" sz="600" b="1" dirty="0">
              <a:solidFill>
                <a:srgbClr val="000000"/>
              </a:solidFill>
              <a:latin typeface="+mn-lt"/>
            </a:endParaRPr>
          </a:p>
        </p:txBody>
      </p:sp>
      <p:sp>
        <p:nvSpPr>
          <p:cNvPr id="6172" name="Rectangle 85">
            <a:extLst>
              <a:ext uri="{FF2B5EF4-FFF2-40B4-BE49-F238E27FC236}">
                <a16:creationId xmlns:a16="http://schemas.microsoft.com/office/drawing/2014/main" id="{D9EE14D5-2EA3-1239-6F81-94B4CF20F23E}"/>
              </a:ext>
            </a:extLst>
          </p:cNvPr>
          <p:cNvSpPr>
            <a:spLocks noChangeArrowheads="1"/>
          </p:cNvSpPr>
          <p:nvPr/>
        </p:nvSpPr>
        <p:spPr bwMode="auto">
          <a:xfrm>
            <a:off x="4993746" y="5143887"/>
            <a:ext cx="1727601" cy="204888"/>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chemeClr val="tx1"/>
                </a:solidFill>
                <a:effectLst/>
                <a:latin typeface="+mn-lt"/>
                <a:ea typeface="Times New Roman" panose="02020603050405020304" pitchFamily="18" charset="0"/>
                <a:cs typeface="Times New Roman" panose="02020603050405020304" pitchFamily="18" charset="0"/>
              </a:rPr>
              <a:t>Collaboration with VA and/or community businesses, to include Veteran donations</a:t>
            </a:r>
            <a:endParaRPr lang="en-US" sz="600" b="1" dirty="0">
              <a:solidFill>
                <a:schemeClr val="tx1"/>
              </a:solidFill>
              <a:latin typeface="+mn-lt"/>
            </a:endParaRPr>
          </a:p>
        </p:txBody>
      </p:sp>
      <p:sp>
        <p:nvSpPr>
          <p:cNvPr id="6174" name="Rectangle 85">
            <a:extLst>
              <a:ext uri="{FF2B5EF4-FFF2-40B4-BE49-F238E27FC236}">
                <a16:creationId xmlns:a16="http://schemas.microsoft.com/office/drawing/2014/main" id="{8CD324E3-4157-8AFA-3D90-A551AAAA17E7}"/>
              </a:ext>
            </a:extLst>
          </p:cNvPr>
          <p:cNvSpPr>
            <a:spLocks noChangeArrowheads="1"/>
          </p:cNvSpPr>
          <p:nvPr/>
        </p:nvSpPr>
        <p:spPr bwMode="auto">
          <a:xfrm>
            <a:off x="3480633" y="5345965"/>
            <a:ext cx="1513897" cy="141026"/>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Youth/high school shooting programs</a:t>
            </a:r>
          </a:p>
        </p:txBody>
      </p:sp>
      <p:sp>
        <p:nvSpPr>
          <p:cNvPr id="6175" name="Rectangle 85">
            <a:extLst>
              <a:ext uri="{FF2B5EF4-FFF2-40B4-BE49-F238E27FC236}">
                <a16:creationId xmlns:a16="http://schemas.microsoft.com/office/drawing/2014/main" id="{7A031A87-BB55-5FE3-FDE1-72FED7D8AF1F}"/>
              </a:ext>
            </a:extLst>
          </p:cNvPr>
          <p:cNvSpPr>
            <a:spLocks noChangeArrowheads="1"/>
          </p:cNvSpPr>
          <p:nvPr/>
        </p:nvSpPr>
        <p:spPr bwMode="auto">
          <a:xfrm>
            <a:off x="1871830" y="5338497"/>
            <a:ext cx="1608803" cy="149261"/>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VSO external training</a:t>
            </a:r>
          </a:p>
        </p:txBody>
      </p:sp>
      <p:sp>
        <p:nvSpPr>
          <p:cNvPr id="97" name="Rectangle 85">
            <a:extLst>
              <a:ext uri="{FF2B5EF4-FFF2-40B4-BE49-F238E27FC236}">
                <a16:creationId xmlns:a16="http://schemas.microsoft.com/office/drawing/2014/main" id="{4BEE6F75-B20E-204C-0DF8-1F13E11616F6}"/>
              </a:ext>
            </a:extLst>
          </p:cNvPr>
          <p:cNvSpPr>
            <a:spLocks noChangeArrowheads="1"/>
          </p:cNvSpPr>
          <p:nvPr/>
        </p:nvSpPr>
        <p:spPr bwMode="auto">
          <a:xfrm>
            <a:off x="4993746" y="5344533"/>
            <a:ext cx="1727602" cy="144930"/>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r>
              <a:rPr lang="en-US" sz="600" b="1" dirty="0">
                <a:solidFill>
                  <a:srgbClr val="000000"/>
                </a:solidFill>
              </a:rPr>
              <a:t>Support and participate in “School Night Out”</a:t>
            </a:r>
          </a:p>
        </p:txBody>
      </p:sp>
      <p:sp>
        <p:nvSpPr>
          <p:cNvPr id="100" name="Rectangle 85">
            <a:extLst>
              <a:ext uri="{FF2B5EF4-FFF2-40B4-BE49-F238E27FC236}">
                <a16:creationId xmlns:a16="http://schemas.microsoft.com/office/drawing/2014/main" id="{4D85D5C0-AA55-D104-70A2-6F8FF005C954}"/>
              </a:ext>
            </a:extLst>
          </p:cNvPr>
          <p:cNvSpPr>
            <a:spLocks noChangeArrowheads="1"/>
          </p:cNvSpPr>
          <p:nvPr/>
        </p:nvSpPr>
        <p:spPr bwMode="auto">
          <a:xfrm>
            <a:off x="1869181" y="5142497"/>
            <a:ext cx="1609304" cy="188339"/>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Scouting Programs; Community Outreach efforts with High Schools </a:t>
            </a:r>
          </a:p>
        </p:txBody>
      </p:sp>
      <p:sp>
        <p:nvSpPr>
          <p:cNvPr id="101" name="Rectangle 85">
            <a:extLst>
              <a:ext uri="{FF2B5EF4-FFF2-40B4-BE49-F238E27FC236}">
                <a16:creationId xmlns:a16="http://schemas.microsoft.com/office/drawing/2014/main" id="{A8F67AE0-467B-51F9-18E8-7342C7CDD844}"/>
              </a:ext>
            </a:extLst>
          </p:cNvPr>
          <p:cNvSpPr>
            <a:spLocks noChangeArrowheads="1"/>
          </p:cNvSpPr>
          <p:nvPr/>
        </p:nvSpPr>
        <p:spPr bwMode="auto">
          <a:xfrm>
            <a:off x="3374557" y="6351248"/>
            <a:ext cx="1842951" cy="247092"/>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Established a training battle rhythm for Department level down; Provide leadership opportunities; </a:t>
            </a:r>
          </a:p>
        </p:txBody>
      </p:sp>
      <p:sp>
        <p:nvSpPr>
          <p:cNvPr id="102" name="Rectangle 85">
            <a:extLst>
              <a:ext uri="{FF2B5EF4-FFF2-40B4-BE49-F238E27FC236}">
                <a16:creationId xmlns:a16="http://schemas.microsoft.com/office/drawing/2014/main" id="{D4550F7C-33BA-2527-50F9-63C5B05F2D73}"/>
              </a:ext>
            </a:extLst>
          </p:cNvPr>
          <p:cNvSpPr>
            <a:spLocks noChangeArrowheads="1"/>
          </p:cNvSpPr>
          <p:nvPr/>
        </p:nvSpPr>
        <p:spPr bwMode="auto">
          <a:xfrm>
            <a:off x="1828272" y="6359056"/>
            <a:ext cx="1585302" cy="242666"/>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Department of Legion College; Communication Plans;</a:t>
            </a:r>
          </a:p>
        </p:txBody>
      </p:sp>
      <p:sp>
        <p:nvSpPr>
          <p:cNvPr id="107" name="Rectangle 85">
            <a:extLst>
              <a:ext uri="{FF2B5EF4-FFF2-40B4-BE49-F238E27FC236}">
                <a16:creationId xmlns:a16="http://schemas.microsoft.com/office/drawing/2014/main" id="{D79CD0C0-03AA-6E4F-478A-E4131F12EC23}"/>
              </a:ext>
            </a:extLst>
          </p:cNvPr>
          <p:cNvSpPr>
            <a:spLocks noChangeArrowheads="1"/>
          </p:cNvSpPr>
          <p:nvPr/>
        </p:nvSpPr>
        <p:spPr bwMode="auto">
          <a:xfrm>
            <a:off x="5147204" y="6609390"/>
            <a:ext cx="1743621" cy="167456"/>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Establish a 5-year membership plan and track progress; create a Post-level strategic plan;</a:t>
            </a:r>
          </a:p>
        </p:txBody>
      </p:sp>
      <p:sp>
        <p:nvSpPr>
          <p:cNvPr id="108" name="Rectangle 85">
            <a:extLst>
              <a:ext uri="{FF2B5EF4-FFF2-40B4-BE49-F238E27FC236}">
                <a16:creationId xmlns:a16="http://schemas.microsoft.com/office/drawing/2014/main" id="{298C9D99-F826-FDF8-74D8-887355B996BE}"/>
              </a:ext>
            </a:extLst>
          </p:cNvPr>
          <p:cNvSpPr>
            <a:spLocks noChangeArrowheads="1"/>
          </p:cNvSpPr>
          <p:nvPr/>
        </p:nvSpPr>
        <p:spPr bwMode="auto">
          <a:xfrm>
            <a:off x="4935970" y="6352528"/>
            <a:ext cx="1962970" cy="250029"/>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r>
              <a:rPr lang="en-US" sz="600" b="1" dirty="0">
                <a:solidFill>
                  <a:srgbClr val="000000"/>
                </a:solidFill>
              </a:rPr>
              <a:t>Maintain/improve required reports on TXLegion.org</a:t>
            </a:r>
          </a:p>
        </p:txBody>
      </p:sp>
      <p:sp>
        <p:nvSpPr>
          <p:cNvPr id="6162" name="Rounded Rectangle 91">
            <a:extLst>
              <a:ext uri="{FF2B5EF4-FFF2-40B4-BE49-F238E27FC236}">
                <a16:creationId xmlns:a16="http://schemas.microsoft.com/office/drawing/2014/main" id="{E588546D-4A69-EA10-13C0-07A781B938C2}"/>
              </a:ext>
            </a:extLst>
          </p:cNvPr>
          <p:cNvSpPr/>
          <p:nvPr/>
        </p:nvSpPr>
        <p:spPr bwMode="auto">
          <a:xfrm>
            <a:off x="5143688" y="6066318"/>
            <a:ext cx="1652449" cy="347052"/>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5-4: </a:t>
            </a:r>
            <a:r>
              <a:rPr lang="en-US" sz="600" b="1" u="sng" dirty="0">
                <a:solidFill>
                  <a:srgbClr val="000000"/>
                </a:solidFill>
                <a:cs typeface="Arial" pitchFamily="34" charset="0"/>
              </a:rPr>
              <a:t>Growth:</a:t>
            </a:r>
            <a:r>
              <a:rPr lang="en-US" sz="600" b="1" dirty="0">
                <a:solidFill>
                  <a:srgbClr val="000000"/>
                </a:solidFill>
                <a:cs typeface="Arial" pitchFamily="34" charset="0"/>
              </a:rPr>
              <a:t> Use Post Revitalizations to incorporate feasible 5-yr  Membership Plans &amp; create Strategic Plan elements</a:t>
            </a:r>
          </a:p>
        </p:txBody>
      </p:sp>
      <p:sp>
        <p:nvSpPr>
          <p:cNvPr id="103" name="Rectangle 85">
            <a:extLst>
              <a:ext uri="{FF2B5EF4-FFF2-40B4-BE49-F238E27FC236}">
                <a16:creationId xmlns:a16="http://schemas.microsoft.com/office/drawing/2014/main" id="{DD328833-891C-F098-6ED3-B3471CB2929B}"/>
              </a:ext>
            </a:extLst>
          </p:cNvPr>
          <p:cNvSpPr>
            <a:spLocks noChangeArrowheads="1"/>
          </p:cNvSpPr>
          <p:nvPr/>
        </p:nvSpPr>
        <p:spPr bwMode="auto">
          <a:xfrm>
            <a:off x="3426803" y="6605685"/>
            <a:ext cx="1743621" cy="166183"/>
          </a:xfrm>
          <a:prstGeom prst="rect">
            <a:avLst/>
          </a:prstGeom>
          <a:solidFill>
            <a:srgbClr val="99FFCC"/>
          </a:solidFill>
          <a:ln w="9525" algn="ctr">
            <a:solidFill>
              <a:schemeClr val="tx1"/>
            </a:solidFill>
            <a:round/>
            <a:headEnd/>
            <a:tailEnd/>
          </a:ln>
        </p:spPr>
        <p:txBody>
          <a:bodyPr lIns="91432" tIns="45716" rIns="91432" bIns="45716" anchor="ctr"/>
          <a:lstStyle/>
          <a:p>
            <a:pPr algn="ctr" defTabSz="966702" fontAlgn="base">
              <a:spcBef>
                <a:spcPct val="0"/>
              </a:spcBef>
              <a:spcAft>
                <a:spcPct val="0"/>
              </a:spcAft>
            </a:pPr>
            <a:r>
              <a:rPr lang="en-US" sz="600" b="1" dirty="0">
                <a:solidFill>
                  <a:srgbClr val="000000"/>
                </a:solidFill>
              </a:rPr>
              <a:t>Make mentorship a hallmark program among Post members, community, and families;</a:t>
            </a:r>
          </a:p>
        </p:txBody>
      </p:sp>
      <p:sp>
        <p:nvSpPr>
          <p:cNvPr id="104" name="Rectangle 85">
            <a:extLst>
              <a:ext uri="{FF2B5EF4-FFF2-40B4-BE49-F238E27FC236}">
                <a16:creationId xmlns:a16="http://schemas.microsoft.com/office/drawing/2014/main" id="{F31DBF83-846E-366F-6B62-C81EF5F5D6CD}"/>
              </a:ext>
            </a:extLst>
          </p:cNvPr>
          <p:cNvSpPr>
            <a:spLocks noChangeArrowheads="1"/>
          </p:cNvSpPr>
          <p:nvPr/>
        </p:nvSpPr>
        <p:spPr bwMode="auto">
          <a:xfrm>
            <a:off x="1825673" y="6614412"/>
            <a:ext cx="1608803" cy="161635"/>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Department Fundraisers; Convention Management/Expectations; </a:t>
            </a:r>
          </a:p>
        </p:txBody>
      </p:sp>
      <p:sp>
        <p:nvSpPr>
          <p:cNvPr id="60" name="Rectangle 85">
            <a:extLst>
              <a:ext uri="{FF2B5EF4-FFF2-40B4-BE49-F238E27FC236}">
                <a16:creationId xmlns:a16="http://schemas.microsoft.com/office/drawing/2014/main" id="{EF8CB975-2721-0140-55B9-FA24E808708C}"/>
              </a:ext>
            </a:extLst>
          </p:cNvPr>
          <p:cNvSpPr>
            <a:spLocks noChangeArrowheads="1"/>
          </p:cNvSpPr>
          <p:nvPr/>
        </p:nvSpPr>
        <p:spPr bwMode="auto">
          <a:xfrm>
            <a:off x="3526333" y="2825908"/>
            <a:ext cx="1510984" cy="170180"/>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Memorial Day Flag Ceremonies; 4th of July Parades; Veterans Day Events </a:t>
            </a:r>
          </a:p>
        </p:txBody>
      </p:sp>
      <p:sp>
        <p:nvSpPr>
          <p:cNvPr id="64" name="Rectangle 85">
            <a:extLst>
              <a:ext uri="{FF2B5EF4-FFF2-40B4-BE49-F238E27FC236}">
                <a16:creationId xmlns:a16="http://schemas.microsoft.com/office/drawing/2014/main" id="{DFDC9E6D-C8A0-423C-1D8D-9343D5C2B333}"/>
              </a:ext>
            </a:extLst>
          </p:cNvPr>
          <p:cNvSpPr>
            <a:spLocks noChangeArrowheads="1"/>
          </p:cNvSpPr>
          <p:nvPr/>
        </p:nvSpPr>
        <p:spPr bwMode="auto">
          <a:xfrm>
            <a:off x="1909820" y="2824144"/>
            <a:ext cx="1616514" cy="177596"/>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effectLst/>
                <a:latin typeface="Times New Roman" panose="02020603050405020304" pitchFamily="18" charset="0"/>
                <a:ea typeface="Times New Roman" panose="02020603050405020304" pitchFamily="18" charset="0"/>
              </a:rPr>
              <a:t>Increase membership and visibility of The Legion culture within the community</a:t>
            </a:r>
            <a:endParaRPr lang="en-US" sz="600" b="1" dirty="0">
              <a:solidFill>
                <a:srgbClr val="000000"/>
              </a:solidFill>
            </a:endParaRPr>
          </a:p>
        </p:txBody>
      </p:sp>
      <p:sp>
        <p:nvSpPr>
          <p:cNvPr id="61" name="Rectangle 85">
            <a:extLst>
              <a:ext uri="{FF2B5EF4-FFF2-40B4-BE49-F238E27FC236}">
                <a16:creationId xmlns:a16="http://schemas.microsoft.com/office/drawing/2014/main" id="{CC0E85E1-E2D1-E0D3-711A-7C9B7D59AACE}"/>
              </a:ext>
            </a:extLst>
          </p:cNvPr>
          <p:cNvSpPr>
            <a:spLocks noChangeArrowheads="1"/>
          </p:cNvSpPr>
          <p:nvPr/>
        </p:nvSpPr>
        <p:spPr bwMode="auto">
          <a:xfrm>
            <a:off x="5034385" y="2837997"/>
            <a:ext cx="1727601" cy="168867"/>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Awards Program; Veteran &amp; Military Family Sponsorship Program; </a:t>
            </a:r>
          </a:p>
        </p:txBody>
      </p:sp>
      <p:sp>
        <p:nvSpPr>
          <p:cNvPr id="66" name="Right Arrow 32">
            <a:extLst>
              <a:ext uri="{FF2B5EF4-FFF2-40B4-BE49-F238E27FC236}">
                <a16:creationId xmlns:a16="http://schemas.microsoft.com/office/drawing/2014/main" id="{DE9FC867-CDAA-5D18-3964-8E7C20EC3D78}"/>
              </a:ext>
            </a:extLst>
          </p:cNvPr>
          <p:cNvSpPr/>
          <p:nvPr/>
        </p:nvSpPr>
        <p:spPr>
          <a:xfrm>
            <a:off x="8072919" y="1298917"/>
            <a:ext cx="304800" cy="31059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a:solidFill>
                <a:srgbClr val="FFFFFF"/>
              </a:solidFill>
            </a:endParaRPr>
          </a:p>
        </p:txBody>
      </p:sp>
      <p:sp>
        <p:nvSpPr>
          <p:cNvPr id="15" name="Rectangle 85">
            <a:extLst>
              <a:ext uri="{FF2B5EF4-FFF2-40B4-BE49-F238E27FC236}">
                <a16:creationId xmlns:a16="http://schemas.microsoft.com/office/drawing/2014/main" id="{F211332C-2721-49E3-1AAE-7E1C3FD1E0DD}"/>
              </a:ext>
            </a:extLst>
          </p:cNvPr>
          <p:cNvSpPr>
            <a:spLocks noChangeArrowheads="1"/>
          </p:cNvSpPr>
          <p:nvPr/>
        </p:nvSpPr>
        <p:spPr bwMode="auto">
          <a:xfrm>
            <a:off x="3514817" y="1776837"/>
            <a:ext cx="1555998" cy="293061"/>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Buddy Check system; Newsletters; Mailings; VSO involvement; VA Visits; Vets Helping Vets; Holiday Meals; </a:t>
            </a:r>
          </a:p>
        </p:txBody>
      </p:sp>
      <p:sp>
        <p:nvSpPr>
          <p:cNvPr id="34" name="Right Arrow 33"/>
          <p:cNvSpPr/>
          <p:nvPr/>
        </p:nvSpPr>
        <p:spPr>
          <a:xfrm>
            <a:off x="8032349" y="3373998"/>
            <a:ext cx="284163" cy="310592"/>
          </a:xfrm>
          <a:prstGeom prst="rightArrow">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a:solidFill>
                <a:srgbClr val="FFFFFF"/>
              </a:solidFill>
            </a:endParaRPr>
          </a:p>
        </p:txBody>
      </p:sp>
      <p:sp>
        <p:nvSpPr>
          <p:cNvPr id="33" name="Right Arrow 32"/>
          <p:cNvSpPr/>
          <p:nvPr/>
        </p:nvSpPr>
        <p:spPr>
          <a:xfrm>
            <a:off x="8078843" y="2332850"/>
            <a:ext cx="304800" cy="310592"/>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a:solidFill>
                <a:srgbClr val="FFFFFF"/>
              </a:solidFill>
            </a:endParaRPr>
          </a:p>
        </p:txBody>
      </p:sp>
      <p:sp>
        <p:nvSpPr>
          <p:cNvPr id="35" name="Right Arrow 34"/>
          <p:cNvSpPr/>
          <p:nvPr/>
        </p:nvSpPr>
        <p:spPr>
          <a:xfrm>
            <a:off x="8032349" y="4425880"/>
            <a:ext cx="284163" cy="310592"/>
          </a:xfrm>
          <a:prstGeom prst="rightArrow">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a:solidFill>
                <a:srgbClr val="FFFFFF"/>
              </a:solidFill>
            </a:endParaRPr>
          </a:p>
        </p:txBody>
      </p:sp>
      <p:sp>
        <p:nvSpPr>
          <p:cNvPr id="83" name="Right Arrow 82"/>
          <p:cNvSpPr/>
          <p:nvPr/>
        </p:nvSpPr>
        <p:spPr>
          <a:xfrm>
            <a:off x="8032349" y="5608657"/>
            <a:ext cx="284163" cy="310592"/>
          </a:xfrm>
          <a:prstGeom prst="rightArrow">
            <a:avLst/>
          </a:prstGeom>
          <a:solidFill>
            <a:schemeClr val="bg1">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endParaRPr lang="en-US">
              <a:solidFill>
                <a:srgbClr val="FFFFFF"/>
              </a:solidFill>
            </a:endParaRPr>
          </a:p>
        </p:txBody>
      </p:sp>
      <p:sp>
        <p:nvSpPr>
          <p:cNvPr id="10" name="Rectangle 9">
            <a:extLst>
              <a:ext uri="{FF2B5EF4-FFF2-40B4-BE49-F238E27FC236}">
                <a16:creationId xmlns:a16="http://schemas.microsoft.com/office/drawing/2014/main" id="{FC6BDEFD-F0AA-DCEC-0F23-0977366F1335}"/>
              </a:ext>
            </a:extLst>
          </p:cNvPr>
          <p:cNvSpPr/>
          <p:nvPr/>
        </p:nvSpPr>
        <p:spPr>
          <a:xfrm>
            <a:off x="-7984" y="5972"/>
            <a:ext cx="9133202" cy="3653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CF34143E-CEB4-B3D5-238D-0738E61C7603}"/>
              </a:ext>
            </a:extLst>
          </p:cNvPr>
          <p:cNvSpPr txBox="1"/>
          <p:nvPr/>
        </p:nvSpPr>
        <p:spPr>
          <a:xfrm>
            <a:off x="-47345" y="-16115"/>
            <a:ext cx="8692701" cy="369332"/>
          </a:xfrm>
          <a:prstGeom prst="rect">
            <a:avLst/>
          </a:prstGeom>
          <a:noFill/>
        </p:spPr>
        <p:txBody>
          <a:bodyPr wrap="none" rtlCol="0">
            <a:spAutoFit/>
          </a:bodyPr>
          <a:lstStyle/>
          <a:p>
            <a:r>
              <a:rPr lang="en-US" b="1" dirty="0">
                <a:solidFill>
                  <a:srgbClr val="C00000"/>
                </a:solidFill>
              </a:rPr>
              <a:t>ENDS</a:t>
            </a:r>
            <a:r>
              <a:rPr lang="en-US" b="1" dirty="0"/>
              <a:t> (Goals/Objectives), </a:t>
            </a:r>
            <a:r>
              <a:rPr lang="en-US" b="1" dirty="0">
                <a:solidFill>
                  <a:srgbClr val="C00000"/>
                </a:solidFill>
              </a:rPr>
              <a:t>MEANS</a:t>
            </a:r>
            <a:r>
              <a:rPr lang="en-US" b="1" dirty="0"/>
              <a:t> (Programs or Resources),</a:t>
            </a:r>
            <a:r>
              <a:rPr lang="en-US" b="1" dirty="0">
                <a:solidFill>
                  <a:srgbClr val="800000"/>
                </a:solidFill>
              </a:rPr>
              <a:t> </a:t>
            </a:r>
            <a:r>
              <a:rPr lang="en-US" b="1" dirty="0">
                <a:solidFill>
                  <a:srgbClr val="C00000"/>
                </a:solidFill>
              </a:rPr>
              <a:t>WAYS </a:t>
            </a:r>
            <a:r>
              <a:rPr lang="en-US" b="1" dirty="0"/>
              <a:t>(Actions to Strengthen), </a:t>
            </a:r>
          </a:p>
        </p:txBody>
      </p:sp>
      <p:sp>
        <p:nvSpPr>
          <p:cNvPr id="11" name="Rounded Rectangle 91">
            <a:extLst>
              <a:ext uri="{FF2B5EF4-FFF2-40B4-BE49-F238E27FC236}">
                <a16:creationId xmlns:a16="http://schemas.microsoft.com/office/drawing/2014/main" id="{546379BE-1A58-E552-4C13-AE7265FCFAD4}"/>
              </a:ext>
            </a:extLst>
          </p:cNvPr>
          <p:cNvSpPr/>
          <p:nvPr/>
        </p:nvSpPr>
        <p:spPr bwMode="auto">
          <a:xfrm>
            <a:off x="1913115" y="2283433"/>
            <a:ext cx="1652449" cy="341075"/>
          </a:xfrm>
          <a:prstGeom prst="round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lstStyle/>
          <a:p>
            <a:pPr fontAlgn="base">
              <a:spcBef>
                <a:spcPct val="0"/>
              </a:spcBef>
              <a:spcAft>
                <a:spcPct val="0"/>
              </a:spcAft>
              <a:defRPr/>
            </a:pPr>
            <a:r>
              <a:rPr lang="en-US" sz="600" b="1" dirty="0">
                <a:solidFill>
                  <a:srgbClr val="000000"/>
                </a:solidFill>
                <a:cs typeface="Arial" pitchFamily="34" charset="0"/>
              </a:rPr>
              <a:t>OBJ. 2-1: Increase disaster preparedness assistance and education to Posts members and communities</a:t>
            </a:r>
          </a:p>
        </p:txBody>
      </p:sp>
      <p:sp>
        <p:nvSpPr>
          <p:cNvPr id="81" name="Rounded Rectangle 80"/>
          <p:cNvSpPr/>
          <p:nvPr/>
        </p:nvSpPr>
        <p:spPr>
          <a:xfrm>
            <a:off x="6800881" y="5494695"/>
            <a:ext cx="1227299" cy="1123523"/>
          </a:xfrm>
          <a:prstGeom prst="roundRect">
            <a:avLst/>
          </a:prstGeom>
          <a:solidFill>
            <a:schemeClr val="bg1">
              <a:alpha val="67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32" tIns="45716" rIns="91432" bIns="45716" anchor="ctr"/>
          <a:lstStyle/>
          <a:p>
            <a:pPr algn="ctr" fontAlgn="base">
              <a:spcBef>
                <a:spcPct val="0"/>
              </a:spcBef>
              <a:spcAft>
                <a:spcPct val="0"/>
              </a:spcAft>
              <a:defRPr/>
            </a:pPr>
            <a:r>
              <a:rPr lang="en-US" sz="600" b="1">
                <a:solidFill>
                  <a:srgbClr val="000000"/>
                </a:solidFill>
              </a:rPr>
              <a:t>Acknowledged as a premier volunteer and valued-based organization committed to serving God, State, and Country by remaining trained and postured to meet current financial requirements while providing Veteran support today, tomorrow, and throughout the 21st Century.</a:t>
            </a:r>
            <a:endParaRPr lang="en-US" sz="600" b="1" dirty="0">
              <a:solidFill>
                <a:srgbClr val="000000"/>
              </a:solidFill>
            </a:endParaRPr>
          </a:p>
        </p:txBody>
      </p:sp>
      <p:sp>
        <p:nvSpPr>
          <p:cNvPr id="8" name="TextBox 7">
            <a:extLst>
              <a:ext uri="{FF2B5EF4-FFF2-40B4-BE49-F238E27FC236}">
                <a16:creationId xmlns:a16="http://schemas.microsoft.com/office/drawing/2014/main" id="{B5474955-D54A-6697-F776-B7FE8C803982}"/>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10</a:t>
            </a:r>
          </a:p>
        </p:txBody>
      </p:sp>
      <p:sp>
        <p:nvSpPr>
          <p:cNvPr id="14" name="Rectangle: Rounded Corners 13">
            <a:extLst>
              <a:ext uri="{FF2B5EF4-FFF2-40B4-BE49-F238E27FC236}">
                <a16:creationId xmlns:a16="http://schemas.microsoft.com/office/drawing/2014/main" id="{A1FD62B1-7952-FACB-EB20-FF34EA8D43EA}"/>
              </a:ext>
            </a:extLst>
          </p:cNvPr>
          <p:cNvSpPr/>
          <p:nvPr/>
        </p:nvSpPr>
        <p:spPr>
          <a:xfrm>
            <a:off x="190500" y="1458729"/>
            <a:ext cx="1361768" cy="235091"/>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02AAAA1D-DE3F-D867-E348-8B6D7CA07031}"/>
              </a:ext>
            </a:extLst>
          </p:cNvPr>
          <p:cNvSpPr/>
          <p:nvPr/>
        </p:nvSpPr>
        <p:spPr>
          <a:xfrm>
            <a:off x="197010" y="1865524"/>
            <a:ext cx="1388146" cy="23509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6DBA6BA1-94B2-2393-5B1C-6059A2DA4FEC}"/>
              </a:ext>
            </a:extLst>
          </p:cNvPr>
          <p:cNvSpPr/>
          <p:nvPr/>
        </p:nvSpPr>
        <p:spPr>
          <a:xfrm>
            <a:off x="209541" y="2701147"/>
            <a:ext cx="1375615" cy="235091"/>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B0B41533-4F0D-9606-3230-942DBA802E82}"/>
              </a:ext>
            </a:extLst>
          </p:cNvPr>
          <p:cNvSpPr/>
          <p:nvPr/>
        </p:nvSpPr>
        <p:spPr>
          <a:xfrm>
            <a:off x="222530" y="3112821"/>
            <a:ext cx="1349563" cy="235091"/>
          </a:xfrm>
          <a:prstGeom prst="roundRect">
            <a:avLst/>
          </a:prstGeom>
          <a:solidFill>
            <a:srgbClr val="3333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FC222BD-3953-6FC5-E962-BEC833951132}"/>
              </a:ext>
            </a:extLst>
          </p:cNvPr>
          <p:cNvSpPr txBox="1"/>
          <p:nvPr/>
        </p:nvSpPr>
        <p:spPr>
          <a:xfrm>
            <a:off x="197474" y="1465932"/>
            <a:ext cx="1412566" cy="230832"/>
          </a:xfrm>
          <a:prstGeom prst="rect">
            <a:avLst/>
          </a:prstGeom>
          <a:noFill/>
        </p:spPr>
        <p:txBody>
          <a:bodyPr wrap="none" rtlCol="0">
            <a:spAutoFit/>
          </a:bodyPr>
          <a:lstStyle/>
          <a:p>
            <a:r>
              <a:rPr lang="en-US" sz="900" b="1" dirty="0"/>
              <a:t>Ends – Goals/Objectives </a:t>
            </a:r>
          </a:p>
        </p:txBody>
      </p:sp>
      <p:sp>
        <p:nvSpPr>
          <p:cNvPr id="36" name="TextBox 35">
            <a:extLst>
              <a:ext uri="{FF2B5EF4-FFF2-40B4-BE49-F238E27FC236}">
                <a16:creationId xmlns:a16="http://schemas.microsoft.com/office/drawing/2014/main" id="{2C3D24C1-ECC6-5F54-7633-3791A40B9C3A}"/>
              </a:ext>
            </a:extLst>
          </p:cNvPr>
          <p:cNvSpPr txBox="1"/>
          <p:nvPr/>
        </p:nvSpPr>
        <p:spPr>
          <a:xfrm>
            <a:off x="193772" y="1865290"/>
            <a:ext cx="1306768" cy="230832"/>
          </a:xfrm>
          <a:prstGeom prst="rect">
            <a:avLst/>
          </a:prstGeom>
          <a:noFill/>
        </p:spPr>
        <p:txBody>
          <a:bodyPr wrap="none" rtlCol="0">
            <a:spAutoFit/>
          </a:bodyPr>
          <a:lstStyle/>
          <a:p>
            <a:r>
              <a:rPr lang="en-US" sz="900" b="1" dirty="0"/>
              <a:t>Ways – How to change</a:t>
            </a:r>
          </a:p>
        </p:txBody>
      </p:sp>
      <p:sp>
        <p:nvSpPr>
          <p:cNvPr id="42" name="TextBox 41">
            <a:extLst>
              <a:ext uri="{FF2B5EF4-FFF2-40B4-BE49-F238E27FC236}">
                <a16:creationId xmlns:a16="http://schemas.microsoft.com/office/drawing/2014/main" id="{E4CEBFA6-BAE2-96D1-D0CA-B3E81456A5BC}"/>
              </a:ext>
            </a:extLst>
          </p:cNvPr>
          <p:cNvSpPr txBox="1"/>
          <p:nvPr/>
        </p:nvSpPr>
        <p:spPr>
          <a:xfrm>
            <a:off x="184846" y="2703246"/>
            <a:ext cx="1156086" cy="230832"/>
          </a:xfrm>
          <a:prstGeom prst="rect">
            <a:avLst/>
          </a:prstGeom>
          <a:noFill/>
        </p:spPr>
        <p:txBody>
          <a:bodyPr wrap="none" rtlCol="0">
            <a:spAutoFit/>
          </a:bodyPr>
          <a:lstStyle/>
          <a:p>
            <a:r>
              <a:rPr lang="en-US" sz="900" b="1" dirty="0"/>
              <a:t>Outcome Measured</a:t>
            </a:r>
          </a:p>
        </p:txBody>
      </p:sp>
      <p:sp>
        <p:nvSpPr>
          <p:cNvPr id="44" name="Rectangle: Rounded Corners 43">
            <a:extLst>
              <a:ext uri="{FF2B5EF4-FFF2-40B4-BE49-F238E27FC236}">
                <a16:creationId xmlns:a16="http://schemas.microsoft.com/office/drawing/2014/main" id="{56166715-1018-C72B-BF37-07BA29A15BB9}"/>
              </a:ext>
            </a:extLst>
          </p:cNvPr>
          <p:cNvSpPr/>
          <p:nvPr/>
        </p:nvSpPr>
        <p:spPr>
          <a:xfrm>
            <a:off x="203072" y="2283312"/>
            <a:ext cx="1388146" cy="235091"/>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6FE300B-48C2-CB6A-2294-4581D86147B3}"/>
              </a:ext>
            </a:extLst>
          </p:cNvPr>
          <p:cNvSpPr txBox="1"/>
          <p:nvPr/>
        </p:nvSpPr>
        <p:spPr>
          <a:xfrm>
            <a:off x="204612" y="2283412"/>
            <a:ext cx="1114408" cy="230832"/>
          </a:xfrm>
          <a:prstGeom prst="rect">
            <a:avLst/>
          </a:prstGeom>
          <a:noFill/>
        </p:spPr>
        <p:txBody>
          <a:bodyPr wrap="none" rtlCol="0">
            <a:spAutoFit/>
          </a:bodyPr>
          <a:lstStyle/>
          <a:p>
            <a:r>
              <a:rPr lang="en-US" sz="900" b="1" dirty="0"/>
              <a:t>Means – Programs</a:t>
            </a:r>
          </a:p>
        </p:txBody>
      </p:sp>
      <p:sp>
        <p:nvSpPr>
          <p:cNvPr id="52" name="TextBox 51">
            <a:extLst>
              <a:ext uri="{FF2B5EF4-FFF2-40B4-BE49-F238E27FC236}">
                <a16:creationId xmlns:a16="http://schemas.microsoft.com/office/drawing/2014/main" id="{3799EDA4-B1D3-7BEE-1928-B857E0F5BFB0}"/>
              </a:ext>
            </a:extLst>
          </p:cNvPr>
          <p:cNvSpPr txBox="1"/>
          <p:nvPr/>
        </p:nvSpPr>
        <p:spPr>
          <a:xfrm>
            <a:off x="202882" y="3119810"/>
            <a:ext cx="1444626" cy="230832"/>
          </a:xfrm>
          <a:prstGeom prst="rect">
            <a:avLst/>
          </a:prstGeom>
          <a:noFill/>
        </p:spPr>
        <p:txBody>
          <a:bodyPr wrap="none" rtlCol="0">
            <a:spAutoFit/>
          </a:bodyPr>
          <a:lstStyle/>
          <a:p>
            <a:r>
              <a:rPr lang="en-US" sz="900" b="1" dirty="0">
                <a:solidFill>
                  <a:srgbClr val="FFFF00"/>
                </a:solidFill>
              </a:rPr>
              <a:t>Endstate – </a:t>
            </a:r>
            <a:r>
              <a:rPr lang="en-US" sz="900" b="1" dirty="0" err="1">
                <a:solidFill>
                  <a:srgbClr val="FFFF00"/>
                </a:solidFill>
              </a:rPr>
              <a:t>synch’d</a:t>
            </a:r>
            <a:r>
              <a:rPr lang="en-US" sz="900" b="1" dirty="0">
                <a:solidFill>
                  <a:srgbClr val="FFFF00"/>
                </a:solidFill>
              </a:rPr>
              <a:t> desire</a:t>
            </a:r>
          </a:p>
        </p:txBody>
      </p:sp>
      <p:sp>
        <p:nvSpPr>
          <p:cNvPr id="53" name="Rectangle 52">
            <a:extLst>
              <a:ext uri="{FF2B5EF4-FFF2-40B4-BE49-F238E27FC236}">
                <a16:creationId xmlns:a16="http://schemas.microsoft.com/office/drawing/2014/main" id="{82A980DC-6B50-AC69-A598-ADB4AC05EE95}"/>
              </a:ext>
            </a:extLst>
          </p:cNvPr>
          <p:cNvSpPr/>
          <p:nvPr/>
        </p:nvSpPr>
        <p:spPr>
          <a:xfrm>
            <a:off x="-7983" y="287654"/>
            <a:ext cx="8409034" cy="1576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TextBox 125">
            <a:extLst>
              <a:ext uri="{FF2B5EF4-FFF2-40B4-BE49-F238E27FC236}">
                <a16:creationId xmlns:a16="http://schemas.microsoft.com/office/drawing/2014/main" id="{9765DE75-48D8-427D-7B96-E9581A750D58}"/>
              </a:ext>
            </a:extLst>
          </p:cNvPr>
          <p:cNvSpPr txBox="1"/>
          <p:nvPr/>
        </p:nvSpPr>
        <p:spPr>
          <a:xfrm rot="16200000">
            <a:off x="5855297" y="3117139"/>
            <a:ext cx="5678067" cy="861774"/>
          </a:xfrm>
          <a:prstGeom prst="rect">
            <a:avLst/>
          </a:prstGeom>
          <a:noFill/>
        </p:spPr>
        <p:txBody>
          <a:bodyPr wrap="square">
            <a:spAutoFit/>
          </a:bodyPr>
          <a:lstStyle/>
          <a:p>
            <a:pPr algn="ctr"/>
            <a:r>
              <a:rPr lang="en-US" sz="1000" dirty="0">
                <a:solidFill>
                  <a:srgbClr val="FFFF00"/>
                </a:solidFill>
              </a:rPr>
              <a:t>Provide first rate service to families and members with support that serves their needs; promoting a better understanding of the principles of democracy; inculcate among all people a higher appreciation of the benefits of American citizenship; fulfill our commitment to community, state and Nation; and provide appropriate guidelines for a </a:t>
            </a:r>
            <a:r>
              <a:rPr lang="en-US" sz="1000" dirty="0" err="1">
                <a:solidFill>
                  <a:srgbClr val="FFFF00"/>
                </a:solidFill>
              </a:rPr>
              <a:t>continum</a:t>
            </a:r>
            <a:r>
              <a:rPr lang="en-US" sz="1000" dirty="0">
                <a:solidFill>
                  <a:srgbClr val="FFFF00"/>
                </a:solidFill>
              </a:rPr>
              <a:t> of effort throughout the Department of Texas to ensure </a:t>
            </a:r>
            <a:r>
              <a:rPr lang="en-US" sz="1000" dirty="0" err="1">
                <a:solidFill>
                  <a:srgbClr val="FFFF00"/>
                </a:solidFill>
              </a:rPr>
              <a:t>meaniful</a:t>
            </a:r>
            <a:r>
              <a:rPr lang="en-US" sz="1000" dirty="0">
                <a:solidFill>
                  <a:srgbClr val="FFFF00"/>
                </a:solidFill>
              </a:rPr>
              <a:t> objectives are established and met</a:t>
            </a:r>
            <a:r>
              <a:rPr lang="en-US" sz="1000" dirty="0"/>
              <a:t>.</a:t>
            </a:r>
          </a:p>
        </p:txBody>
      </p:sp>
      <p:sp>
        <p:nvSpPr>
          <p:cNvPr id="54" name="Oval 53">
            <a:extLst>
              <a:ext uri="{FF2B5EF4-FFF2-40B4-BE49-F238E27FC236}">
                <a16:creationId xmlns:a16="http://schemas.microsoft.com/office/drawing/2014/main" id="{AC6E3421-B5A9-BEB6-4002-68AB450B84F2}"/>
              </a:ext>
            </a:extLst>
          </p:cNvPr>
          <p:cNvSpPr/>
          <p:nvPr/>
        </p:nvSpPr>
        <p:spPr>
          <a:xfrm>
            <a:off x="228385" y="3536006"/>
            <a:ext cx="243298" cy="257972"/>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1</a:t>
            </a:r>
          </a:p>
        </p:txBody>
      </p:sp>
      <p:sp>
        <p:nvSpPr>
          <p:cNvPr id="55" name="TextBox 54">
            <a:extLst>
              <a:ext uri="{FF2B5EF4-FFF2-40B4-BE49-F238E27FC236}">
                <a16:creationId xmlns:a16="http://schemas.microsoft.com/office/drawing/2014/main" id="{73E1F33A-B67A-15E2-84B3-D3FA1E445930}"/>
              </a:ext>
            </a:extLst>
          </p:cNvPr>
          <p:cNvSpPr txBox="1"/>
          <p:nvPr/>
        </p:nvSpPr>
        <p:spPr>
          <a:xfrm>
            <a:off x="435631" y="3513905"/>
            <a:ext cx="1220206" cy="276999"/>
          </a:xfrm>
          <a:prstGeom prst="rect">
            <a:avLst/>
          </a:prstGeom>
          <a:noFill/>
        </p:spPr>
        <p:txBody>
          <a:bodyPr wrap="none" rtlCol="0">
            <a:spAutoFit/>
          </a:bodyPr>
          <a:lstStyle/>
          <a:p>
            <a:r>
              <a:rPr lang="en-US" sz="1200" b="1" dirty="0"/>
              <a:t>-  Line of Effort</a:t>
            </a:r>
          </a:p>
        </p:txBody>
      </p:sp>
      <p:sp>
        <p:nvSpPr>
          <p:cNvPr id="6165" name="Rectangle 85">
            <a:extLst>
              <a:ext uri="{FF2B5EF4-FFF2-40B4-BE49-F238E27FC236}">
                <a16:creationId xmlns:a16="http://schemas.microsoft.com/office/drawing/2014/main" id="{634F5B2C-E67C-02DF-7C87-EA7828DB8496}"/>
              </a:ext>
            </a:extLst>
          </p:cNvPr>
          <p:cNvSpPr>
            <a:spLocks noChangeArrowheads="1"/>
          </p:cNvSpPr>
          <p:nvPr/>
        </p:nvSpPr>
        <p:spPr bwMode="auto">
          <a:xfrm>
            <a:off x="3727589" y="4002933"/>
            <a:ext cx="1517712" cy="195749"/>
          </a:xfrm>
          <a:prstGeom prst="rect">
            <a:avLst/>
          </a:prstGeom>
          <a:solidFill>
            <a:srgbClr val="99FFCC"/>
          </a:solidFill>
          <a:ln w="9525" algn="ctr">
            <a:solidFill>
              <a:schemeClr val="tx1"/>
            </a:solidFill>
            <a:round/>
            <a:headEnd/>
            <a:tailEnd/>
          </a:ln>
        </p:spPr>
        <p:txBody>
          <a:bodyPr lIns="91432" tIns="45716" rIns="91432" bIns="45716" anchor="ctr"/>
          <a:lstStyle/>
          <a:p>
            <a:pPr defTabSz="966702" fontAlgn="base">
              <a:spcBef>
                <a:spcPct val="0"/>
              </a:spcBef>
              <a:spcAft>
                <a:spcPct val="0"/>
              </a:spcAft>
            </a:pPr>
            <a:r>
              <a:rPr lang="en-US" sz="600" b="1" dirty="0">
                <a:solidFill>
                  <a:srgbClr val="000000"/>
                </a:solidFill>
              </a:rPr>
              <a:t>Oratorical, Boys State, and Youth Cadet Law Enforcement</a:t>
            </a:r>
          </a:p>
        </p:txBody>
      </p:sp>
    </p:spTree>
    <p:extLst>
      <p:ext uri="{BB962C8B-B14F-4D97-AF65-F5344CB8AC3E}">
        <p14:creationId xmlns:p14="http://schemas.microsoft.com/office/powerpoint/2010/main" val="9587621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1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14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1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15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15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5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15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1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15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5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15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16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162"/>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4"/>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8"/>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17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165"/>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166"/>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16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16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616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00"/>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6175"/>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6171"/>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6174"/>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6172"/>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97"/>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08"/>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01"/>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0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07"/>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03"/>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04"/>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67"/>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41"/>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45"/>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49"/>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81"/>
                                        </p:tgtEl>
                                        <p:attrNameLst>
                                          <p:attrName>style.visibility</p:attrName>
                                        </p:attrNameLst>
                                      </p:cBhvr>
                                      <p:to>
                                        <p:strVal val="visible"/>
                                      </p:to>
                                    </p:set>
                                  </p:childTnLst>
                                </p:cTn>
                              </p:par>
                            </p:childTnLst>
                          </p:cTn>
                        </p:par>
                      </p:childTnLst>
                    </p:cTn>
                  </p:par>
                  <p:par>
                    <p:cTn id="137" fill="hold">
                      <p:stCondLst>
                        <p:cond delay="indefinite"/>
                      </p:stCondLst>
                      <p:childTnLst>
                        <p:par>
                          <p:cTn id="138" fill="hold">
                            <p:stCondLst>
                              <p:cond delay="0"/>
                            </p:stCondLst>
                            <p:childTnLst>
                              <p:par>
                                <p:cTn id="139" presetID="1" presetClass="entr" presetSubtype="0" fill="hold" grpId="0" nodeType="clickEffect">
                                  <p:stCondLst>
                                    <p:cond delay="0"/>
                                  </p:stCondLst>
                                  <p:childTnLst>
                                    <p:set>
                                      <p:cBhvr>
                                        <p:cTn id="140"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63" grpId="0" animBg="1"/>
      <p:bldP spid="74" grpId="0" animBg="1"/>
      <p:bldP spid="98" grpId="0" animBg="1"/>
      <p:bldP spid="16" grpId="0" animBg="1"/>
      <p:bldP spid="28" grpId="0" animBg="1"/>
      <p:bldP spid="30" grpId="0" animBg="1"/>
      <p:bldP spid="23" grpId="0" animBg="1"/>
      <p:bldP spid="67" grpId="0" animBg="1"/>
      <p:bldP spid="41" grpId="0" animBg="1"/>
      <p:bldP spid="20" grpId="0" animBg="1"/>
      <p:bldP spid="38" grpId="0" animBg="1"/>
      <p:bldP spid="21" grpId="0" animBg="1"/>
      <p:bldP spid="39" grpId="0" animBg="1"/>
      <p:bldP spid="40" grpId="0" animBg="1"/>
      <p:bldP spid="43" grpId="0" animBg="1"/>
      <p:bldP spid="46" grpId="0" animBg="1"/>
      <p:bldP spid="47" grpId="0" animBg="1"/>
      <p:bldP spid="48" grpId="0" animBg="1"/>
      <p:bldP spid="51" grpId="0" animBg="1"/>
      <p:bldP spid="85" grpId="0" animBg="1"/>
      <p:bldP spid="94" grpId="0" animBg="1"/>
      <p:bldP spid="6144" grpId="0" animBg="1"/>
      <p:bldP spid="6145" grpId="0" animBg="1"/>
      <p:bldP spid="6146" grpId="0" animBg="1"/>
      <p:bldP spid="6147" grpId="0" animBg="1"/>
      <p:bldP spid="6149" grpId="0" animBg="1"/>
      <p:bldP spid="6150" grpId="0" animBg="1"/>
      <p:bldP spid="6151" grpId="0" animBg="1"/>
      <p:bldP spid="6152" grpId="0" animBg="1"/>
      <p:bldP spid="6153" grpId="0" animBg="1"/>
      <p:bldP spid="6154" grpId="0" animBg="1"/>
      <p:bldP spid="6156" grpId="0" animBg="1"/>
      <p:bldP spid="6157" grpId="0" animBg="1"/>
      <p:bldP spid="6159" grpId="0" animBg="1"/>
      <p:bldP spid="6160" grpId="0" animBg="1"/>
      <p:bldP spid="6166" grpId="0" animBg="1"/>
      <p:bldP spid="6167" grpId="0" animBg="1"/>
      <p:bldP spid="6168" grpId="0" animBg="1"/>
      <p:bldP spid="6169" grpId="0" animBg="1"/>
      <p:bldP spid="6170" grpId="0" animBg="1"/>
      <p:bldP spid="6171" grpId="0" animBg="1"/>
      <p:bldP spid="6172" grpId="0" animBg="1"/>
      <p:bldP spid="6174" grpId="0" animBg="1"/>
      <p:bldP spid="6175" grpId="0" animBg="1"/>
      <p:bldP spid="97" grpId="0" animBg="1"/>
      <p:bldP spid="100" grpId="0" animBg="1"/>
      <p:bldP spid="101" grpId="0" animBg="1"/>
      <p:bldP spid="102" grpId="0" animBg="1"/>
      <p:bldP spid="107" grpId="0" animBg="1"/>
      <p:bldP spid="108" grpId="0" animBg="1"/>
      <p:bldP spid="6162" grpId="0" animBg="1"/>
      <p:bldP spid="103" grpId="0" animBg="1"/>
      <p:bldP spid="104" grpId="0" animBg="1"/>
      <p:bldP spid="60" grpId="0" animBg="1"/>
      <p:bldP spid="64" grpId="0" animBg="1"/>
      <p:bldP spid="61" grpId="0" animBg="1"/>
      <p:bldP spid="15" grpId="0" animBg="1"/>
      <p:bldP spid="11" grpId="0" animBg="1"/>
      <p:bldP spid="81" grpId="0" animBg="1"/>
      <p:bldP spid="126" grpId="0"/>
      <p:bldP spid="616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18"/>
          <p:cNvSpPr txBox="1"/>
          <p:nvPr/>
        </p:nvSpPr>
        <p:spPr>
          <a:xfrm>
            <a:off x="4660138" y="35137"/>
            <a:ext cx="42545" cy="170815"/>
          </a:xfrm>
          <a:prstGeom prst="rect">
            <a:avLst/>
          </a:prstGeom>
        </p:spPr>
        <p:txBody>
          <a:bodyPr vert="horz" wrap="square" lIns="0" tIns="0" rIns="0" bIns="0" rtlCol="0">
            <a:spAutoFit/>
          </a:bodyPr>
          <a:lstStyle/>
          <a:p>
            <a:pPr marL="0" marR="0" lvl="0" indent="0" defTabSz="914400" eaLnBrk="1" fontAlgn="auto" latinLnBrk="0" hangingPunct="1">
              <a:lnSpc>
                <a:spcPts val="1325"/>
              </a:lnSpc>
              <a:spcBef>
                <a:spcPts val="0"/>
              </a:spcBef>
              <a:spcAft>
                <a:spcPts val="0"/>
              </a:spcAft>
              <a:buClrTx/>
              <a:buSzTx/>
              <a:buFontTx/>
              <a:buNone/>
              <a:tabLst/>
              <a:defRPr/>
            </a:pPr>
            <a:r>
              <a:rPr kumimoji="0" sz="1200" b="1" i="0" u="none" strike="noStrike" kern="0" cap="none" spc="0" normalizeH="0" baseline="0" noProof="0" dirty="0">
                <a:ln>
                  <a:noFill/>
                </a:ln>
                <a:solidFill>
                  <a:srgbClr val="FFFFFF"/>
                </a:solidFill>
                <a:effectLst/>
                <a:uLnTx/>
                <a:uFillTx/>
                <a:latin typeface="Arial"/>
                <a:cs typeface="Arial"/>
              </a:rPr>
              <a:t>I</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20" name="object 20"/>
          <p:cNvSpPr txBox="1"/>
          <p:nvPr/>
        </p:nvSpPr>
        <p:spPr>
          <a:xfrm>
            <a:off x="4464430" y="8001"/>
            <a:ext cx="382270" cy="208279"/>
          </a:xfrm>
          <a:prstGeom prst="rect">
            <a:avLst/>
          </a:prstGeom>
        </p:spPr>
        <p:txBody>
          <a:bodyPr vert="horz" wrap="square" lIns="0" tIns="12700" rIns="0" bIns="0" rtlCol="0">
            <a:spAutoFit/>
          </a:bodyPr>
          <a:lstStyle/>
          <a:p>
            <a:pPr marL="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rgbClr val="FFFFFF"/>
                </a:solidFill>
                <a:effectLst/>
                <a:uLnTx/>
                <a:uFillTx/>
                <a:latin typeface="Arial"/>
                <a:cs typeface="Arial"/>
              </a:rPr>
              <a:t>CU</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24" name="object 24"/>
          <p:cNvSpPr txBox="1"/>
          <p:nvPr/>
        </p:nvSpPr>
        <p:spPr>
          <a:xfrm>
            <a:off x="2448434" y="973474"/>
            <a:ext cx="6247891" cy="2795445"/>
          </a:xfrm>
          <a:prstGeom prst="rect">
            <a:avLst/>
          </a:prstGeom>
        </p:spPr>
        <p:txBody>
          <a:bodyPr vert="horz" wrap="square" lIns="0" tIns="13335" rIns="0" bIns="0" rtlCol="0">
            <a:spAutoFit/>
          </a:bodyPr>
          <a:lstStyle/>
          <a:p>
            <a:pPr marL="469900" marR="0" lvl="0" indent="0" defTabSz="914400" eaLnBrk="1" fontAlgn="auto" latinLnBrk="0" hangingPunct="1">
              <a:lnSpc>
                <a:spcPts val="2255"/>
              </a:lnSpc>
              <a:spcBef>
                <a:spcPts val="105"/>
              </a:spcBef>
              <a:spcAft>
                <a:spcPts val="0"/>
              </a:spcAft>
              <a:buClrTx/>
              <a:buSzTx/>
              <a:buFontTx/>
              <a:buNone/>
              <a:tabLst/>
              <a:defRPr/>
            </a:pPr>
            <a:br>
              <a:rPr kumimoji="0" lang="en-US" sz="2000" b="1" i="0" u="sng" strike="noStrike" kern="0" cap="none" spc="-10" normalizeH="0" baseline="0" noProof="0" dirty="0">
                <a:ln>
                  <a:noFill/>
                </a:ln>
                <a:solidFill>
                  <a:sysClr val="windowText" lastClr="000000"/>
                </a:solidFill>
                <a:effectLst/>
                <a:uLnTx/>
                <a:uFillTx/>
                <a:latin typeface="Arial"/>
                <a:cs typeface="Arial"/>
              </a:rPr>
            </a:br>
            <a:endParaRPr kumimoji="0" sz="300" b="0" i="0" u="sng" strike="noStrike" kern="0" cap="none" spc="0" normalizeH="0" baseline="0" noProof="0" dirty="0">
              <a:ln>
                <a:noFill/>
              </a:ln>
              <a:solidFill>
                <a:sysClr val="windowText" lastClr="000000"/>
              </a:solidFill>
              <a:effectLst/>
              <a:uLnTx/>
              <a:uFillTx/>
              <a:latin typeface="Arial"/>
              <a:cs typeface="Arial"/>
            </a:endParaRPr>
          </a:p>
          <a:p>
            <a:pPr marL="457200" marR="0" lvl="0" defTabSz="914400" eaLnBrk="1" fontAlgn="auto" latinLnBrk="0" hangingPunct="1">
              <a:lnSpc>
                <a:spcPts val="2200"/>
              </a:lnSpc>
              <a:spcBef>
                <a:spcPts val="0"/>
              </a:spcBef>
              <a:spcAft>
                <a:spcPts val="0"/>
              </a:spcAft>
              <a:buClrTx/>
              <a:buSzPct val="125000"/>
              <a:buFontTx/>
              <a:buChar char="-"/>
              <a:tabLst>
                <a:tab pos="285750" algn="l"/>
                <a:tab pos="298450" algn="l"/>
              </a:tabLst>
              <a:defRPr/>
            </a:pPr>
            <a:r>
              <a:rPr kumimoji="0" lang="en-US" sz="1600" b="1" i="0" u="none" strike="noStrike" kern="0" cap="none" spc="-10" normalizeH="0" baseline="0" noProof="0" dirty="0">
                <a:ln>
                  <a:noFill/>
                </a:ln>
                <a:solidFill>
                  <a:sysClr val="windowText" lastClr="000000"/>
                </a:solidFill>
                <a:effectLst/>
                <a:uLnTx/>
                <a:uFillTx/>
                <a:latin typeface="Arial"/>
                <a:cs typeface="Arial"/>
              </a:rPr>
              <a:t>  </a:t>
            </a:r>
            <a:r>
              <a:rPr kumimoji="0" sz="1600" b="1" i="0" u="sng" strike="noStrike" kern="0" cap="none" spc="-10" normalizeH="0" baseline="0" noProof="0" dirty="0">
                <a:ln>
                  <a:noFill/>
                </a:ln>
                <a:solidFill>
                  <a:sysClr val="windowText" lastClr="000000"/>
                </a:solidFill>
                <a:effectLst/>
                <a:uLnTx/>
                <a:uFillTx/>
                <a:latin typeface="Arial"/>
                <a:cs typeface="Arial"/>
              </a:rPr>
              <a:t>Vision</a:t>
            </a:r>
            <a:r>
              <a:rPr kumimoji="0" sz="1600" b="1" i="0" u="none" strike="noStrike" kern="0" cap="none" spc="-100" normalizeH="0" baseline="0" noProof="0" dirty="0">
                <a:ln>
                  <a:noFill/>
                </a:ln>
                <a:solidFill>
                  <a:sysClr val="windowText" lastClr="000000"/>
                </a:solidFill>
                <a:effectLst/>
                <a:uLnTx/>
                <a:uFillTx/>
                <a:latin typeface="Arial"/>
                <a:cs typeface="Arial"/>
              </a:rPr>
              <a:t> </a:t>
            </a:r>
            <a:r>
              <a:rPr kumimoji="0" sz="1600" b="1" i="0" u="none" strike="noStrike" kern="0" cap="none" spc="-10" normalizeH="0" baseline="0" noProof="0" dirty="0">
                <a:ln>
                  <a:noFill/>
                </a:ln>
                <a:solidFill>
                  <a:sysClr val="windowText" lastClr="000000"/>
                </a:solidFill>
                <a:effectLst/>
                <a:uLnTx/>
                <a:uFillTx/>
                <a:latin typeface="Arial"/>
                <a:cs typeface="Arial"/>
              </a:rPr>
              <a:t>for</a:t>
            </a:r>
            <a:r>
              <a:rPr kumimoji="0" sz="1600" b="1" i="0" u="none" strike="noStrike" kern="0" cap="none" spc="-100" normalizeH="0" baseline="0" noProof="0" dirty="0">
                <a:ln>
                  <a:noFill/>
                </a:ln>
                <a:solidFill>
                  <a:sysClr val="windowText" lastClr="000000"/>
                </a:solidFill>
                <a:effectLst/>
                <a:uLnTx/>
                <a:uFillTx/>
                <a:latin typeface="Arial"/>
                <a:cs typeface="Arial"/>
              </a:rPr>
              <a:t> </a:t>
            </a:r>
            <a:r>
              <a:rPr kumimoji="0" lang="en-US" sz="1600" b="1" i="0" u="none" strike="noStrike" kern="0" cap="none" spc="0" normalizeH="0" baseline="0" noProof="0" dirty="0">
                <a:ln>
                  <a:noFill/>
                </a:ln>
                <a:solidFill>
                  <a:sysClr val="windowText" lastClr="000000"/>
                </a:solidFill>
                <a:effectLst/>
                <a:uLnTx/>
                <a:uFillTx/>
                <a:latin typeface="Arial"/>
                <a:cs typeface="Arial"/>
              </a:rPr>
              <a:t>The American Legion 2026 through 2030 </a:t>
            </a:r>
            <a:r>
              <a:rPr kumimoji="0" sz="1600" b="1" i="0" u="none" strike="noStrike" kern="0" cap="none" spc="0" normalizeH="0" baseline="0" noProof="0" dirty="0">
                <a:ln>
                  <a:noFill/>
                </a:ln>
                <a:solidFill>
                  <a:sysClr val="windowText" lastClr="000000"/>
                </a:solidFill>
                <a:effectLst/>
                <a:uLnTx/>
                <a:uFillTx/>
                <a:latin typeface="Arial"/>
                <a:cs typeface="Arial"/>
              </a:rPr>
              <a:t>–</a:t>
            </a:r>
            <a:r>
              <a:rPr kumimoji="0" sz="1600" b="0" i="0" u="none" strike="noStrike" kern="0" cap="none" spc="-35" normalizeH="0" baseline="0" noProof="0" dirty="0">
                <a:ln>
                  <a:noFill/>
                </a:ln>
                <a:solidFill>
                  <a:sysClr val="windowText" lastClr="000000"/>
                </a:solidFill>
                <a:effectLst/>
                <a:uLnTx/>
                <a:uFillTx/>
                <a:latin typeface="Arial"/>
                <a:cs typeface="Arial"/>
              </a:rPr>
              <a:t> </a:t>
            </a:r>
            <a:endParaRPr kumimoji="0" lang="en-US" sz="1600" b="0" i="0" u="none" strike="noStrike" kern="0" cap="none" spc="-35" normalizeH="0" baseline="0" noProof="0" dirty="0">
              <a:ln>
                <a:noFill/>
              </a:ln>
              <a:solidFill>
                <a:sysClr val="windowText" lastClr="000000"/>
              </a:solidFill>
              <a:effectLst/>
              <a:uLnTx/>
              <a:uFillTx/>
              <a:latin typeface="Arial"/>
              <a:cs typeface="Arial"/>
            </a:endParaRPr>
          </a:p>
          <a:p>
            <a:pPr marL="457200" lvl="2" indent="0" algn="just" hangingPunct="1">
              <a:lnSpc>
                <a:spcPts val="2200"/>
              </a:lnSpc>
              <a:buSzPct val="125000"/>
              <a:tabLst>
                <a:tab pos="285750" algn="l"/>
                <a:tab pos="298450" algn="l"/>
              </a:tabLst>
              <a:defRPr/>
            </a:pPr>
            <a:r>
              <a:rPr kumimoji="0" lang="en-US" sz="1400" b="1" i="1" u="none" strike="noStrike" kern="0" cap="none" spc="-35" normalizeH="0" baseline="0" noProof="0" dirty="0">
                <a:ln>
                  <a:noFill/>
                </a:ln>
                <a:solidFill>
                  <a:sysClr val="windowText" lastClr="000000"/>
                </a:solidFill>
                <a:effectLst/>
                <a:uLnTx/>
                <a:uFillTx/>
                <a:latin typeface="Arial"/>
                <a:cs typeface="Arial"/>
              </a:rPr>
              <a:t>“</a:t>
            </a:r>
            <a:r>
              <a:rPr kumimoji="0" lang="en-US" sz="1400" b="1" i="1" u="none" strike="noStrike" kern="0" cap="none" spc="-10" normalizeH="0" baseline="0" noProof="0" dirty="0">
                <a:ln>
                  <a:noFill/>
                </a:ln>
                <a:solidFill>
                  <a:sysClr val="windowText" lastClr="000000"/>
                </a:solidFill>
                <a:effectLst/>
                <a:uLnTx/>
                <a:uFillTx/>
                <a:latin typeface="Arial"/>
                <a:cs typeface="Arial"/>
              </a:rPr>
              <a:t>Respond to quality of life issues; meet citizenship obligations; maintain strong National Defense; Perpetuate the principles of government embodied in the U.S. Constitution; Maintain a values-based organization committed to God, Country, Community and all Veterans”.</a:t>
            </a:r>
            <a:endParaRPr kumimoji="0" sz="1400" b="1" i="1" u="none" strike="noStrike" kern="0" cap="none" spc="0" normalizeH="0" baseline="0" noProof="0" dirty="0">
              <a:ln>
                <a:noFill/>
              </a:ln>
              <a:solidFill>
                <a:sysClr val="windowText" lastClr="000000"/>
              </a:solidFill>
              <a:effectLst/>
              <a:uLnTx/>
              <a:uFillTx/>
              <a:latin typeface="Arial"/>
              <a:cs typeface="Arial"/>
            </a:endParaRPr>
          </a:p>
          <a:p>
            <a:pPr marL="742950" lvl="1" indent="-285750" hangingPunct="1">
              <a:lnSpc>
                <a:spcPts val="2010"/>
              </a:lnSpc>
              <a:buSzPct val="125000"/>
              <a:buFont typeface="Arial" panose="020B0604020202020204" pitchFamily="34" charset="0"/>
              <a:buChar char="•"/>
              <a:tabLst>
                <a:tab pos="285750" algn="l"/>
                <a:tab pos="298450" algn="l"/>
              </a:tabLst>
              <a:defRPr/>
            </a:pPr>
            <a:r>
              <a:rPr kumimoji="0" lang="en-US" sz="1400" b="1" i="1" u="none" strike="noStrike" kern="0" cap="none" spc="0" normalizeH="0" baseline="0" noProof="0" dirty="0">
                <a:ln>
                  <a:noFill/>
                </a:ln>
                <a:solidFill>
                  <a:sysClr val="windowText" lastClr="000000"/>
                </a:solidFill>
                <a:effectLst/>
                <a:uLnTx/>
                <a:uFillTx/>
                <a:latin typeface="Arial"/>
                <a:cs typeface="Arial"/>
              </a:rPr>
              <a:t>Strengthening The American Legion’s business operations</a:t>
            </a:r>
            <a:r>
              <a:rPr kumimoji="0" sz="1400" b="1" i="1" u="none" strike="noStrike" kern="0" cap="none" spc="-10" normalizeH="0" baseline="0" noProof="0" dirty="0">
                <a:ln>
                  <a:noFill/>
                </a:ln>
                <a:solidFill>
                  <a:sysClr val="windowText" lastClr="000000"/>
                </a:solidFill>
                <a:effectLst/>
                <a:uLnTx/>
                <a:uFillTx/>
                <a:latin typeface="Arial"/>
                <a:cs typeface="Arial"/>
              </a:rPr>
              <a:t>.</a:t>
            </a:r>
            <a:endParaRPr kumimoji="0" sz="1400" b="1" i="1" u="none" strike="noStrike" kern="0" cap="none" spc="0" normalizeH="0" baseline="0" noProof="0" dirty="0">
              <a:ln>
                <a:noFill/>
              </a:ln>
              <a:solidFill>
                <a:sysClr val="windowText" lastClr="000000"/>
              </a:solidFill>
              <a:effectLst/>
              <a:uLnTx/>
              <a:uFillTx/>
              <a:latin typeface="Arial"/>
              <a:cs typeface="Arial"/>
            </a:endParaRPr>
          </a:p>
          <a:p>
            <a:pPr marL="742950" lvl="1" indent="-285750" hangingPunct="1">
              <a:lnSpc>
                <a:spcPts val="2095"/>
              </a:lnSpc>
              <a:buSzPct val="125000"/>
              <a:buFont typeface="Arial" panose="020B0604020202020204" pitchFamily="34" charset="0"/>
              <a:buChar char="•"/>
              <a:tabLst>
                <a:tab pos="285750" algn="l"/>
                <a:tab pos="298450" algn="l"/>
              </a:tabLst>
              <a:defRPr/>
            </a:pPr>
            <a:r>
              <a:rPr kumimoji="0" sz="1400" b="1" i="1" u="none" strike="noStrike" kern="0" cap="none" spc="-10" normalizeH="0" baseline="0" noProof="0" dirty="0">
                <a:ln>
                  <a:noFill/>
                </a:ln>
                <a:solidFill>
                  <a:sysClr val="windowText" lastClr="000000"/>
                </a:solidFill>
                <a:effectLst/>
                <a:uLnTx/>
                <a:uFillTx/>
                <a:latin typeface="Arial"/>
                <a:cs typeface="Arial"/>
              </a:rPr>
              <a:t>Strategic</a:t>
            </a:r>
            <a:r>
              <a:rPr kumimoji="0" sz="1400" b="1" i="1" u="none" strike="noStrike" kern="0" cap="none" spc="-130" normalizeH="0" baseline="0" noProof="0" dirty="0">
                <a:ln>
                  <a:noFill/>
                </a:ln>
                <a:solidFill>
                  <a:sysClr val="windowText" lastClr="000000"/>
                </a:solidFill>
                <a:effectLst/>
                <a:uLnTx/>
                <a:uFillTx/>
                <a:latin typeface="Arial"/>
                <a:cs typeface="Arial"/>
              </a:rPr>
              <a:t> </a:t>
            </a:r>
            <a:r>
              <a:rPr kumimoji="0" sz="1400" b="1" i="1" u="none" strike="noStrike" kern="0" cap="none" spc="0" normalizeH="0" baseline="0" noProof="0" dirty="0">
                <a:ln>
                  <a:noFill/>
                </a:ln>
                <a:solidFill>
                  <a:sysClr val="windowText" lastClr="000000"/>
                </a:solidFill>
                <a:effectLst/>
                <a:uLnTx/>
                <a:uFillTx/>
                <a:latin typeface="Arial"/>
                <a:cs typeface="Arial"/>
              </a:rPr>
              <a:t>Approach</a:t>
            </a:r>
            <a:r>
              <a:rPr kumimoji="0" sz="1400" b="1" i="1" u="none" strike="noStrike" kern="0" cap="none" spc="-100" normalizeH="0" baseline="0" noProof="0" dirty="0">
                <a:ln>
                  <a:noFill/>
                </a:ln>
                <a:solidFill>
                  <a:sysClr val="windowText" lastClr="000000"/>
                </a:solidFill>
                <a:effectLst/>
                <a:uLnTx/>
                <a:uFillTx/>
                <a:latin typeface="Arial"/>
                <a:cs typeface="Arial"/>
              </a:rPr>
              <a:t> </a:t>
            </a:r>
            <a:r>
              <a:rPr kumimoji="0" sz="1400" b="1" i="1" u="none" strike="noStrike" kern="0" cap="none" spc="0" normalizeH="0" baseline="0" noProof="0" dirty="0">
                <a:ln>
                  <a:noFill/>
                </a:ln>
                <a:solidFill>
                  <a:sysClr val="windowText" lastClr="000000"/>
                </a:solidFill>
                <a:effectLst/>
                <a:uLnTx/>
                <a:uFillTx/>
                <a:latin typeface="Arial"/>
                <a:cs typeface="Arial"/>
              </a:rPr>
              <a:t>through</a:t>
            </a:r>
            <a:r>
              <a:rPr kumimoji="0" sz="1400" b="1" i="1" u="none" strike="noStrike" kern="0" cap="none" spc="-85" normalizeH="0" baseline="0" noProof="0" dirty="0">
                <a:ln>
                  <a:noFill/>
                </a:ln>
                <a:solidFill>
                  <a:sysClr val="windowText" lastClr="000000"/>
                </a:solidFill>
                <a:effectLst/>
                <a:uLnTx/>
                <a:uFillTx/>
                <a:latin typeface="Arial"/>
                <a:cs typeface="Arial"/>
              </a:rPr>
              <a:t> </a:t>
            </a:r>
            <a:r>
              <a:rPr kumimoji="0" lang="en-US" sz="1400" b="1" i="1" u="none" strike="noStrike" kern="0" cap="none" spc="-85" normalizeH="0" baseline="0" noProof="0" dirty="0">
                <a:ln>
                  <a:noFill/>
                </a:ln>
                <a:solidFill>
                  <a:sysClr val="windowText" lastClr="000000"/>
                </a:solidFill>
                <a:effectLst/>
                <a:uLnTx/>
                <a:uFillTx/>
                <a:latin typeface="Arial"/>
                <a:cs typeface="Arial"/>
              </a:rPr>
              <a:t>significant Lines of Effort  </a:t>
            </a:r>
            <a:r>
              <a:rPr kumimoji="0" sz="1400" b="1" i="1" u="none" strike="noStrike" kern="0" cap="none" spc="-10" normalizeH="0" baseline="0" noProof="0" dirty="0">
                <a:ln>
                  <a:noFill/>
                </a:ln>
                <a:solidFill>
                  <a:sysClr val="windowText" lastClr="000000"/>
                </a:solidFill>
                <a:effectLst/>
                <a:uLnTx/>
                <a:uFillTx/>
                <a:latin typeface="Arial"/>
                <a:cs typeface="Arial"/>
              </a:rPr>
              <a:t>(</a:t>
            </a:r>
            <a:r>
              <a:rPr kumimoji="0" lang="en-US" sz="1400" b="1" i="1" u="none" strike="noStrike" kern="0" cap="none" spc="-10" normalizeH="0" baseline="0" noProof="0" dirty="0">
                <a:ln>
                  <a:noFill/>
                </a:ln>
                <a:solidFill>
                  <a:sysClr val="windowText" lastClr="000000"/>
                </a:solidFill>
                <a:effectLst/>
                <a:uLnTx/>
                <a:uFillTx/>
                <a:latin typeface="Arial"/>
                <a:cs typeface="Arial"/>
              </a:rPr>
              <a:t>LOE</a:t>
            </a:r>
            <a:r>
              <a:rPr kumimoji="0" sz="1400" b="1" i="1" u="none" strike="noStrike" kern="0" cap="none" spc="-10" normalizeH="0" baseline="0" noProof="0" dirty="0">
                <a:ln>
                  <a:noFill/>
                </a:ln>
                <a:solidFill>
                  <a:sysClr val="windowText" lastClr="000000"/>
                </a:solidFill>
                <a:effectLst/>
                <a:uLnTx/>
                <a:uFillTx/>
                <a:latin typeface="Arial"/>
                <a:cs typeface="Arial"/>
              </a:rPr>
              <a:t>s)</a:t>
            </a:r>
            <a:r>
              <a:rPr kumimoji="0" lang="en-US" sz="1400" b="1" i="1" u="none" strike="noStrike" kern="0" cap="none" spc="-10" normalizeH="0" baseline="0" noProof="0" dirty="0">
                <a:ln>
                  <a:noFill/>
                </a:ln>
                <a:solidFill>
                  <a:srgbClr val="008000"/>
                </a:solidFill>
                <a:effectLst/>
                <a:uLnTx/>
                <a:uFillTx/>
                <a:latin typeface="Arial"/>
                <a:cs typeface="Arial"/>
              </a:rPr>
              <a:t>*</a:t>
            </a:r>
            <a:r>
              <a:rPr kumimoji="0" sz="1400" b="1" i="1" u="none" strike="noStrike" kern="0" cap="none" spc="-10" normalizeH="0" baseline="0" noProof="0" dirty="0">
                <a:ln>
                  <a:noFill/>
                </a:ln>
                <a:solidFill>
                  <a:sysClr val="windowText" lastClr="000000"/>
                </a:solidFill>
                <a:effectLst/>
                <a:uLnTx/>
                <a:uFillTx/>
                <a:latin typeface="Arial"/>
                <a:cs typeface="Arial"/>
              </a:rPr>
              <a:t>:</a:t>
            </a:r>
            <a:endParaRPr kumimoji="0" sz="1400" b="1" i="1" u="none" strike="noStrike" kern="0" cap="none" spc="0" normalizeH="0" baseline="0" noProof="0" dirty="0">
              <a:ln>
                <a:noFill/>
              </a:ln>
              <a:solidFill>
                <a:sysClr val="windowText" lastClr="000000"/>
              </a:solidFill>
              <a:effectLst/>
              <a:uLnTx/>
              <a:uFillTx/>
              <a:latin typeface="Arial"/>
              <a:cs typeface="Arial"/>
            </a:endParaRPr>
          </a:p>
        </p:txBody>
      </p:sp>
      <p:sp>
        <p:nvSpPr>
          <p:cNvPr id="32" name="object 32"/>
          <p:cNvSpPr txBox="1"/>
          <p:nvPr/>
        </p:nvSpPr>
        <p:spPr>
          <a:xfrm>
            <a:off x="3672753" y="6032985"/>
            <a:ext cx="2783205" cy="574675"/>
          </a:xfrm>
          <a:prstGeom prst="rect">
            <a:avLst/>
          </a:prstGeom>
        </p:spPr>
        <p:txBody>
          <a:bodyPr vert="horz" wrap="square" lIns="0" tIns="12700" rIns="0" bIns="0" rtlCol="0">
            <a:spAutoFit/>
          </a:bodyPr>
          <a:lstStyle/>
          <a:p>
            <a:pPr marL="12700" marR="0" lvl="0" indent="0" algn="ctr" defTabSz="914400" eaLnBrk="1" fontAlgn="auto" latinLnBrk="0" hangingPunct="1">
              <a:lnSpc>
                <a:spcPct val="100000"/>
              </a:lnSpc>
              <a:spcBef>
                <a:spcPts val="100"/>
              </a:spcBef>
              <a:spcAft>
                <a:spcPts val="0"/>
              </a:spcAft>
              <a:buClrTx/>
              <a:buSzTx/>
              <a:buFontTx/>
              <a:buNone/>
              <a:tabLst/>
              <a:defRPr/>
            </a:pPr>
            <a:r>
              <a:rPr kumimoji="0" sz="1800" b="1" i="0" u="none" strike="noStrike" kern="0" cap="none" spc="-20" normalizeH="0" baseline="0" noProof="0" dirty="0">
                <a:ln>
                  <a:noFill/>
                </a:ln>
                <a:solidFill>
                  <a:srgbClr val="800000"/>
                </a:solidFill>
                <a:effectLst/>
                <a:uLnTx/>
                <a:uFillTx/>
                <a:latin typeface="Arial"/>
                <a:cs typeface="Arial"/>
              </a:rPr>
              <a:t>202</a:t>
            </a:r>
            <a:r>
              <a:rPr kumimoji="0" lang="en-US" sz="1800" b="1" i="0" u="none" strike="noStrike" kern="0" cap="none" spc="-20" normalizeH="0" baseline="0" noProof="0" dirty="0">
                <a:ln>
                  <a:noFill/>
                </a:ln>
                <a:solidFill>
                  <a:srgbClr val="800000"/>
                </a:solidFill>
                <a:effectLst/>
                <a:uLnTx/>
                <a:uFillTx/>
                <a:latin typeface="Arial"/>
                <a:cs typeface="Arial"/>
              </a:rPr>
              <a:t>6 </a:t>
            </a:r>
            <a:r>
              <a:rPr kumimoji="0" sz="1800" b="1" i="0" u="none" strike="noStrike" kern="0" cap="none" spc="-20" normalizeH="0" baseline="0" noProof="0" dirty="0">
                <a:ln>
                  <a:noFill/>
                </a:ln>
                <a:solidFill>
                  <a:srgbClr val="800000"/>
                </a:solidFill>
                <a:effectLst/>
                <a:uLnTx/>
                <a:uFillTx/>
                <a:latin typeface="Arial"/>
                <a:cs typeface="Arial"/>
              </a:rPr>
              <a:t>-</a:t>
            </a:r>
            <a:r>
              <a:rPr kumimoji="0" lang="en-US" sz="1800" b="1" i="0" u="none" strike="noStrike" kern="0" cap="none" spc="-20" normalizeH="0" baseline="0" noProof="0" dirty="0">
                <a:ln>
                  <a:noFill/>
                </a:ln>
                <a:solidFill>
                  <a:srgbClr val="800000"/>
                </a:solidFill>
                <a:effectLst/>
                <a:uLnTx/>
                <a:uFillTx/>
                <a:latin typeface="Arial"/>
                <a:cs typeface="Arial"/>
              </a:rPr>
              <a:t> </a:t>
            </a:r>
            <a:r>
              <a:rPr kumimoji="0" lang="en-US" sz="1800" b="1" i="0" u="none" strike="noStrike" kern="0" cap="none" spc="-10" normalizeH="0" baseline="0" noProof="0" dirty="0">
                <a:ln>
                  <a:noFill/>
                </a:ln>
                <a:solidFill>
                  <a:srgbClr val="800000"/>
                </a:solidFill>
                <a:effectLst/>
                <a:uLnTx/>
                <a:uFillTx/>
                <a:latin typeface="Arial"/>
                <a:cs typeface="Arial"/>
              </a:rPr>
              <a:t>2030</a:t>
            </a:r>
            <a:r>
              <a:rPr kumimoji="0" sz="1800" b="1" i="0" u="none" strike="noStrike" kern="0" cap="none" spc="-114" normalizeH="0" baseline="0" noProof="0" dirty="0">
                <a:ln>
                  <a:noFill/>
                </a:ln>
                <a:solidFill>
                  <a:srgbClr val="800000"/>
                </a:solidFill>
                <a:effectLst/>
                <a:uLnTx/>
                <a:uFillTx/>
                <a:latin typeface="Arial"/>
                <a:cs typeface="Arial"/>
              </a:rPr>
              <a:t> </a:t>
            </a:r>
            <a:r>
              <a:rPr kumimoji="0" lang="en-US" sz="1800" b="1" i="0" u="none" strike="noStrike" kern="0" cap="none" spc="0" normalizeH="0" baseline="0" noProof="0" dirty="0">
                <a:ln>
                  <a:noFill/>
                </a:ln>
                <a:solidFill>
                  <a:srgbClr val="800000"/>
                </a:solidFill>
                <a:effectLst/>
                <a:uLnTx/>
                <a:uFillTx/>
                <a:latin typeface="Arial"/>
                <a:cs typeface="Arial"/>
              </a:rPr>
              <a:t>Long Range </a:t>
            </a:r>
            <a:r>
              <a:rPr lang="en-US" dirty="0">
                <a:solidFill>
                  <a:sysClr val="windowText" lastClr="000000"/>
                </a:solidFill>
                <a:latin typeface="Arial"/>
                <a:cs typeface="Arial"/>
              </a:rPr>
              <a:t>   </a:t>
            </a:r>
            <a:r>
              <a:rPr kumimoji="0" lang="en-US" sz="1800" b="1" i="0" u="none" strike="noStrike" kern="0" cap="none" spc="0" normalizeH="0" baseline="0" noProof="0" dirty="0">
                <a:ln>
                  <a:noFill/>
                </a:ln>
                <a:solidFill>
                  <a:srgbClr val="800000"/>
                </a:solidFill>
                <a:effectLst/>
                <a:uLnTx/>
                <a:uFillTx/>
                <a:latin typeface="Arial"/>
                <a:cs typeface="Arial"/>
              </a:rPr>
              <a:t>Strategy </a:t>
            </a:r>
            <a:r>
              <a:rPr kumimoji="0" sz="1800" b="1" i="0" u="none" strike="noStrike" kern="0" cap="none" spc="-20" normalizeH="0" baseline="0" noProof="0" dirty="0">
                <a:ln>
                  <a:noFill/>
                </a:ln>
                <a:solidFill>
                  <a:srgbClr val="800000"/>
                </a:solidFill>
                <a:effectLst/>
                <a:uLnTx/>
                <a:uFillTx/>
                <a:latin typeface="Arial"/>
                <a:cs typeface="Arial"/>
              </a:rPr>
              <a:t>Plan</a:t>
            </a:r>
            <a:endParaRPr kumimoji="0" sz="1800" b="0" i="0" u="none" strike="noStrike" kern="0" cap="none" spc="0" normalizeH="0" baseline="0" noProof="0" dirty="0">
              <a:ln>
                <a:noFill/>
              </a:ln>
              <a:solidFill>
                <a:sysClr val="windowText" lastClr="000000"/>
              </a:solidFill>
              <a:effectLst/>
              <a:uLnTx/>
              <a:uFillTx/>
              <a:latin typeface="Arial"/>
              <a:cs typeface="Arial"/>
            </a:endParaRPr>
          </a:p>
        </p:txBody>
      </p:sp>
      <p:sp>
        <p:nvSpPr>
          <p:cNvPr id="33" name="object 33"/>
          <p:cNvSpPr txBox="1"/>
          <p:nvPr/>
        </p:nvSpPr>
        <p:spPr>
          <a:xfrm>
            <a:off x="-432600" y="3258946"/>
            <a:ext cx="3298597" cy="751488"/>
          </a:xfrm>
          <a:prstGeom prst="rect">
            <a:avLst/>
          </a:prstGeom>
        </p:spPr>
        <p:txBody>
          <a:bodyPr vert="horz" wrap="square" lIns="0" tIns="12700" rIns="0" bIns="0" rtlCol="0">
            <a:spAutoFit/>
          </a:bodyPr>
          <a:lstStyle/>
          <a:p>
            <a:pPr marL="12700" marR="5080" lvl="0" indent="402590" algn="ctr" hangingPunct="1">
              <a:spcBef>
                <a:spcPts val="100"/>
              </a:spcBef>
              <a:defRPr/>
            </a:pPr>
            <a:r>
              <a:rPr kumimoji="0" lang="en-US" sz="1600" b="1" i="0" u="none" strike="noStrike" kern="0" cap="none" spc="-110" normalizeH="0" baseline="0" noProof="0" dirty="0">
                <a:ln>
                  <a:noFill/>
                </a:ln>
                <a:solidFill>
                  <a:srgbClr val="800000"/>
                </a:solidFill>
                <a:effectLst/>
                <a:uLnTx/>
                <a:uFillTx/>
                <a:latin typeface="Arial"/>
                <a:cs typeface="Arial"/>
              </a:rPr>
              <a:t>2018</a:t>
            </a:r>
            <a:br>
              <a:rPr kumimoji="0" lang="en-US" sz="1600" b="1" i="0" u="none" strike="noStrike" kern="0" cap="none" spc="-110" normalizeH="0" baseline="0" noProof="0" dirty="0">
                <a:ln>
                  <a:noFill/>
                </a:ln>
                <a:solidFill>
                  <a:srgbClr val="800000"/>
                </a:solidFill>
                <a:effectLst/>
                <a:uLnTx/>
                <a:uFillTx/>
                <a:latin typeface="Arial"/>
                <a:cs typeface="Arial"/>
              </a:rPr>
            </a:br>
            <a:r>
              <a:rPr kumimoji="0" lang="en-US" sz="1600" b="1" i="0" u="none" strike="noStrike" kern="0" cap="none" spc="-110" normalizeH="0" baseline="0" noProof="0" dirty="0">
                <a:ln>
                  <a:noFill/>
                </a:ln>
                <a:solidFill>
                  <a:srgbClr val="800000"/>
                </a:solidFill>
                <a:effectLst/>
                <a:uLnTx/>
                <a:uFillTx/>
                <a:latin typeface="Arial"/>
                <a:cs typeface="Arial"/>
              </a:rPr>
              <a:t>        </a:t>
            </a:r>
            <a:r>
              <a:rPr lang="en-US" sz="1600" b="1" spc="-110" dirty="0">
                <a:solidFill>
                  <a:srgbClr val="800000"/>
                </a:solidFill>
                <a:latin typeface="Arial"/>
                <a:cs typeface="Arial"/>
              </a:rPr>
              <a:t>American Legion Dept. </a:t>
            </a:r>
            <a:br>
              <a:rPr lang="en-US" sz="1600" b="1" spc="-20" dirty="0">
                <a:solidFill>
                  <a:srgbClr val="800000"/>
                </a:solidFill>
                <a:latin typeface="Arial"/>
                <a:cs typeface="Arial"/>
              </a:rPr>
            </a:br>
            <a:r>
              <a:rPr lang="en-US" sz="1600" b="1" spc="-20" dirty="0">
                <a:solidFill>
                  <a:srgbClr val="800000"/>
                </a:solidFill>
                <a:latin typeface="Arial"/>
                <a:cs typeface="Arial"/>
              </a:rPr>
              <a:t>     </a:t>
            </a:r>
            <a:r>
              <a:rPr lang="en-US" sz="1600" b="1" dirty="0">
                <a:solidFill>
                  <a:srgbClr val="800000"/>
                </a:solidFill>
                <a:latin typeface="Arial"/>
                <a:cs typeface="Arial"/>
              </a:rPr>
              <a:t>Strategic Plan</a:t>
            </a:r>
            <a:endParaRPr kumimoji="0" sz="1600" b="0" i="0" u="none" strike="noStrike" kern="0" cap="none" spc="0" normalizeH="0" baseline="0" noProof="0" dirty="0">
              <a:ln>
                <a:noFill/>
              </a:ln>
              <a:solidFill>
                <a:sysClr val="windowText" lastClr="000000"/>
              </a:solidFill>
              <a:effectLst/>
              <a:uLnTx/>
              <a:uFillTx/>
              <a:latin typeface="Arial"/>
              <a:cs typeface="Arial"/>
            </a:endParaRPr>
          </a:p>
        </p:txBody>
      </p:sp>
      <p:sp>
        <p:nvSpPr>
          <p:cNvPr id="39" name="Arrow: Down 38">
            <a:extLst>
              <a:ext uri="{FF2B5EF4-FFF2-40B4-BE49-F238E27FC236}">
                <a16:creationId xmlns:a16="http://schemas.microsoft.com/office/drawing/2014/main" id="{68024EA8-2E61-4AD0-5891-29764BE619F1}"/>
              </a:ext>
            </a:extLst>
          </p:cNvPr>
          <p:cNvSpPr/>
          <p:nvPr/>
        </p:nvSpPr>
        <p:spPr>
          <a:xfrm rot="16200000">
            <a:off x="5609054" y="5544022"/>
            <a:ext cx="360617" cy="400337"/>
          </a:xfrm>
          <a:prstGeom prst="downArrow">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C407E5F-6BB9-BD63-04BF-32BA593D9466}"/>
              </a:ext>
            </a:extLst>
          </p:cNvPr>
          <p:cNvPicPr>
            <a:picLocks noChangeAspect="1"/>
          </p:cNvPicPr>
          <p:nvPr/>
        </p:nvPicPr>
        <p:blipFill>
          <a:blip r:embed="rId3"/>
          <a:stretch>
            <a:fillRect/>
          </a:stretch>
        </p:blipFill>
        <p:spPr>
          <a:xfrm>
            <a:off x="447675" y="708005"/>
            <a:ext cx="2000250" cy="2586529"/>
          </a:xfrm>
          <a:prstGeom prst="rect">
            <a:avLst/>
          </a:prstGeom>
        </p:spPr>
      </p:pic>
      <p:sp>
        <p:nvSpPr>
          <p:cNvPr id="45" name="TextBox 44">
            <a:extLst>
              <a:ext uri="{FF2B5EF4-FFF2-40B4-BE49-F238E27FC236}">
                <a16:creationId xmlns:a16="http://schemas.microsoft.com/office/drawing/2014/main" id="{1379FC49-E293-6D29-7A38-DB7210DEB450}"/>
              </a:ext>
            </a:extLst>
          </p:cNvPr>
          <p:cNvSpPr txBox="1"/>
          <p:nvPr/>
        </p:nvSpPr>
        <p:spPr>
          <a:xfrm>
            <a:off x="3251010" y="3857341"/>
            <a:ext cx="6639750" cy="1423531"/>
          </a:xfrm>
          <a:prstGeom prst="rect">
            <a:avLst/>
          </a:prstGeom>
          <a:noFill/>
        </p:spPr>
        <p:txBody>
          <a:bodyPr wrap="square">
            <a:spAutoFit/>
          </a:bodyPr>
          <a:lstStyle/>
          <a:p>
            <a:pPr marL="469900" marR="2196465" lvl="0" indent="0" defTabSz="1214438" eaLnBrk="1" fontAlgn="auto" latinLnBrk="0" hangingPunct="1">
              <a:lnSpc>
                <a:spcPct val="102099"/>
              </a:lnSpc>
              <a:spcBef>
                <a:spcPts val="95"/>
              </a:spcBef>
              <a:spcAft>
                <a:spcPts val="0"/>
              </a:spcAft>
              <a:buClrTx/>
              <a:buSzTx/>
              <a:buFontTx/>
              <a:buNone/>
              <a:tabLst/>
              <a:defRPr/>
            </a:pPr>
            <a:r>
              <a:rPr kumimoji="0" lang="en-US" sz="1400" b="1" i="1" u="none" strike="noStrike" kern="0" cap="none" spc="0" normalizeH="0" baseline="0" noProof="0" dirty="0">
                <a:ln>
                  <a:noFill/>
                </a:ln>
                <a:solidFill>
                  <a:srgbClr val="008000"/>
                </a:solidFill>
                <a:effectLst/>
                <a:uLnTx/>
                <a:uFillTx/>
                <a:latin typeface="Arial"/>
                <a:cs typeface="Arial"/>
              </a:rPr>
              <a:t>LOE1:</a:t>
            </a:r>
            <a:r>
              <a:rPr kumimoji="0" lang="en-US" sz="1400" b="1" i="1" u="none" strike="noStrike" kern="0" cap="none" spc="-50" normalizeH="0" baseline="0" noProof="0" dirty="0">
                <a:ln>
                  <a:noFill/>
                </a:ln>
                <a:solidFill>
                  <a:srgbClr val="008000"/>
                </a:solidFill>
                <a:effectLst/>
                <a:uLnTx/>
                <a:uFillTx/>
                <a:latin typeface="Arial"/>
                <a:cs typeface="Arial"/>
              </a:rPr>
              <a:t> </a:t>
            </a:r>
            <a:r>
              <a:rPr kumimoji="0" lang="en-US" sz="1400" b="1" i="1" u="none" strike="noStrike" kern="0" cap="none" spc="-10" normalizeH="0" baseline="0" noProof="0" dirty="0">
                <a:ln>
                  <a:noFill/>
                </a:ln>
                <a:solidFill>
                  <a:srgbClr val="008000"/>
                </a:solidFill>
                <a:effectLst/>
                <a:uLnTx/>
                <a:uFillTx/>
                <a:latin typeface="Arial"/>
                <a:cs typeface="Arial"/>
              </a:rPr>
              <a:t>Veterans Affairs &amp; Rehabilitation </a:t>
            </a:r>
          </a:p>
          <a:p>
            <a:pPr marL="469900" marR="2196465" lvl="0" indent="0" defTabSz="1214438" eaLnBrk="1" fontAlgn="auto" latinLnBrk="0" hangingPunct="1">
              <a:lnSpc>
                <a:spcPct val="102099"/>
              </a:lnSpc>
              <a:spcBef>
                <a:spcPts val="95"/>
              </a:spcBef>
              <a:spcAft>
                <a:spcPts val="0"/>
              </a:spcAft>
              <a:buClrTx/>
              <a:buSzTx/>
              <a:buFontTx/>
              <a:buNone/>
              <a:tabLst/>
              <a:defRPr/>
            </a:pPr>
            <a:r>
              <a:rPr kumimoji="0" lang="en-US" sz="1400" b="1" i="1" u="none" strike="noStrike" kern="0" cap="none" spc="0" normalizeH="0" baseline="0" noProof="0" dirty="0">
                <a:ln>
                  <a:noFill/>
                </a:ln>
                <a:solidFill>
                  <a:srgbClr val="008000"/>
                </a:solidFill>
                <a:effectLst/>
                <a:uLnTx/>
                <a:uFillTx/>
                <a:latin typeface="Arial"/>
                <a:cs typeface="Arial"/>
              </a:rPr>
              <a:t>LOE2:</a:t>
            </a:r>
            <a:r>
              <a:rPr kumimoji="0" lang="en-US" sz="1400" b="1" i="1" u="none" strike="noStrike" kern="0" cap="none" spc="-55" normalizeH="0" baseline="0" noProof="0" dirty="0">
                <a:ln>
                  <a:noFill/>
                </a:ln>
                <a:solidFill>
                  <a:srgbClr val="008000"/>
                </a:solidFill>
                <a:effectLst/>
                <a:uLnTx/>
                <a:uFillTx/>
                <a:latin typeface="Arial"/>
                <a:cs typeface="Arial"/>
              </a:rPr>
              <a:t> </a:t>
            </a:r>
            <a:r>
              <a:rPr kumimoji="0" lang="en-US" sz="1400" b="1" i="1" u="none" strike="noStrike" kern="0" cap="none" spc="0" normalizeH="0" baseline="0" noProof="0" dirty="0">
                <a:ln>
                  <a:noFill/>
                </a:ln>
                <a:solidFill>
                  <a:srgbClr val="008000"/>
                </a:solidFill>
                <a:effectLst/>
                <a:uLnTx/>
                <a:uFillTx/>
                <a:latin typeface="Arial"/>
                <a:cs typeface="Arial"/>
              </a:rPr>
              <a:t>National Security</a:t>
            </a:r>
            <a:endParaRPr lang="en-US" sz="1400" b="1" kern="0" dirty="0">
              <a:solidFill>
                <a:sysClr val="windowText" lastClr="000000"/>
              </a:solidFill>
              <a:latin typeface="Arial"/>
              <a:cs typeface="Arial"/>
            </a:endParaRPr>
          </a:p>
          <a:p>
            <a:pPr marL="469900" marR="2196465" lvl="0" indent="0" defTabSz="1214438" eaLnBrk="1" fontAlgn="auto" latinLnBrk="0" hangingPunct="1">
              <a:lnSpc>
                <a:spcPct val="102099"/>
              </a:lnSpc>
              <a:spcBef>
                <a:spcPts val="95"/>
              </a:spcBef>
              <a:spcAft>
                <a:spcPts val="0"/>
              </a:spcAft>
              <a:buClrTx/>
              <a:buSzTx/>
              <a:buFontTx/>
              <a:buNone/>
              <a:tabLst/>
              <a:defRPr/>
            </a:pPr>
            <a:r>
              <a:rPr kumimoji="0" lang="en-US" sz="1400" b="1" i="1" u="none" strike="noStrike" kern="0" cap="none" spc="0" normalizeH="0" baseline="0" noProof="0" dirty="0">
                <a:ln>
                  <a:noFill/>
                </a:ln>
                <a:solidFill>
                  <a:srgbClr val="008000"/>
                </a:solidFill>
                <a:effectLst/>
                <a:uLnTx/>
                <a:uFillTx/>
                <a:latin typeface="Arial"/>
                <a:cs typeface="Arial"/>
              </a:rPr>
              <a:t>LOE3:</a:t>
            </a:r>
            <a:r>
              <a:rPr kumimoji="0" lang="en-US" sz="1400" b="1" i="1" u="none" strike="noStrike" kern="0" cap="none" spc="-55" normalizeH="0" baseline="0" noProof="0" dirty="0">
                <a:ln>
                  <a:noFill/>
                </a:ln>
                <a:solidFill>
                  <a:srgbClr val="008000"/>
                </a:solidFill>
                <a:effectLst/>
                <a:uLnTx/>
                <a:uFillTx/>
                <a:latin typeface="Arial"/>
                <a:cs typeface="Arial"/>
              </a:rPr>
              <a:t> </a:t>
            </a:r>
            <a:r>
              <a:rPr kumimoji="0" lang="en-US" sz="1400" b="1" i="1" u="none" strike="noStrike" kern="0" cap="none" spc="0" normalizeH="0" baseline="0" noProof="0" dirty="0">
                <a:ln>
                  <a:noFill/>
                </a:ln>
                <a:solidFill>
                  <a:srgbClr val="008000"/>
                </a:solidFill>
                <a:effectLst/>
                <a:uLnTx/>
                <a:uFillTx/>
                <a:latin typeface="Arial"/>
                <a:cs typeface="Arial"/>
              </a:rPr>
              <a:t>Americanism</a:t>
            </a:r>
            <a:endParaRPr kumimoji="0" lang="en-US" sz="1400" b="1" i="0" u="none" strike="noStrike" kern="0" cap="none" spc="0" normalizeH="0" baseline="0" noProof="0" dirty="0">
              <a:ln>
                <a:noFill/>
              </a:ln>
              <a:solidFill>
                <a:sysClr val="windowText" lastClr="000000"/>
              </a:solidFill>
              <a:effectLst/>
              <a:uLnTx/>
              <a:uFillTx/>
              <a:latin typeface="Arial"/>
              <a:cs typeface="Arial"/>
            </a:endParaRPr>
          </a:p>
          <a:p>
            <a:pPr marL="469900" marR="0" lvl="0" indent="0"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a:ln>
                  <a:noFill/>
                </a:ln>
                <a:solidFill>
                  <a:srgbClr val="008000"/>
                </a:solidFill>
                <a:effectLst/>
                <a:uLnTx/>
                <a:uFillTx/>
                <a:latin typeface="Arial"/>
                <a:cs typeface="Arial"/>
              </a:rPr>
              <a:t>LOE4:</a:t>
            </a:r>
            <a:r>
              <a:rPr kumimoji="0" lang="en-US" sz="1400" b="1" i="1" u="none" strike="noStrike" kern="0" cap="none" spc="-30" normalizeH="0" baseline="0" noProof="0" dirty="0">
                <a:ln>
                  <a:noFill/>
                </a:ln>
                <a:solidFill>
                  <a:srgbClr val="008000"/>
                </a:solidFill>
                <a:effectLst/>
                <a:uLnTx/>
                <a:uFillTx/>
                <a:latin typeface="Arial"/>
                <a:cs typeface="Arial"/>
              </a:rPr>
              <a:t> </a:t>
            </a:r>
            <a:r>
              <a:rPr kumimoji="0" lang="en-US" sz="1400" b="1" i="1" u="none" strike="noStrike" kern="0" cap="none" spc="-10" normalizeH="0" baseline="0" noProof="0" dirty="0">
                <a:ln>
                  <a:noFill/>
                </a:ln>
                <a:solidFill>
                  <a:srgbClr val="008000"/>
                </a:solidFill>
                <a:effectLst/>
                <a:uLnTx/>
                <a:uFillTx/>
                <a:latin typeface="Arial"/>
                <a:cs typeface="Arial"/>
              </a:rPr>
              <a:t>Children and Youth</a:t>
            </a:r>
            <a:endParaRPr kumimoji="0" lang="en-US" sz="1400" b="1" i="0" u="none" strike="noStrike" kern="0" cap="none" spc="0" normalizeH="0" baseline="0" noProof="0" dirty="0">
              <a:ln>
                <a:noFill/>
              </a:ln>
              <a:solidFill>
                <a:sysClr val="windowText" lastClr="000000"/>
              </a:solidFill>
              <a:effectLst/>
              <a:uLnTx/>
              <a:uFillTx/>
              <a:latin typeface="Arial"/>
              <a:cs typeface="Arial"/>
            </a:endParaRPr>
          </a:p>
          <a:p>
            <a:pPr marL="469900" marR="0" lvl="0" indent="0" defTabSz="914400" eaLnBrk="1" fontAlgn="auto" latinLnBrk="0" hangingPunct="1">
              <a:lnSpc>
                <a:spcPct val="100000"/>
              </a:lnSpc>
              <a:spcBef>
                <a:spcPts val="0"/>
              </a:spcBef>
              <a:spcAft>
                <a:spcPts val="0"/>
              </a:spcAft>
              <a:buClrTx/>
              <a:buSzTx/>
              <a:buFontTx/>
              <a:buNone/>
              <a:tabLst/>
              <a:defRPr/>
            </a:pPr>
            <a:r>
              <a:rPr kumimoji="0" lang="en-US" sz="1400" b="1" i="1" u="none" strike="noStrike" kern="0" cap="none" spc="0" normalizeH="0" baseline="0" noProof="0" dirty="0">
                <a:ln>
                  <a:noFill/>
                </a:ln>
                <a:solidFill>
                  <a:srgbClr val="008000"/>
                </a:solidFill>
                <a:effectLst/>
                <a:uLnTx/>
                <a:uFillTx/>
                <a:latin typeface="Arial"/>
                <a:cs typeface="Arial"/>
              </a:rPr>
              <a:t>LOE5:</a:t>
            </a:r>
            <a:r>
              <a:rPr kumimoji="0" lang="en-US" sz="1400" b="1" i="1" u="none" strike="noStrike" kern="0" cap="none" spc="-35" normalizeH="0" baseline="0" noProof="0" dirty="0">
                <a:ln>
                  <a:noFill/>
                </a:ln>
                <a:solidFill>
                  <a:srgbClr val="008000"/>
                </a:solidFill>
                <a:effectLst/>
                <a:uLnTx/>
                <a:uFillTx/>
                <a:latin typeface="Arial"/>
                <a:cs typeface="Arial"/>
              </a:rPr>
              <a:t> </a:t>
            </a:r>
            <a:r>
              <a:rPr kumimoji="0" lang="en-US" sz="1400" b="1" i="1" u="none" strike="noStrike" kern="0" cap="none" spc="-10" normalizeH="0" baseline="0" noProof="0" dirty="0">
                <a:ln>
                  <a:noFill/>
                </a:ln>
                <a:solidFill>
                  <a:srgbClr val="008000"/>
                </a:solidFill>
                <a:effectLst/>
                <a:uLnTx/>
                <a:uFillTx/>
                <a:latin typeface="Arial"/>
                <a:cs typeface="Arial"/>
              </a:rPr>
              <a:t>Business Operations &amp;  </a:t>
            </a:r>
            <a:br>
              <a:rPr kumimoji="0" lang="en-US" sz="1400" b="1" i="1" u="none" strike="noStrike" kern="0" cap="none" spc="-10" normalizeH="0" baseline="0" noProof="0" dirty="0">
                <a:ln>
                  <a:noFill/>
                </a:ln>
                <a:solidFill>
                  <a:srgbClr val="008000"/>
                </a:solidFill>
                <a:effectLst/>
                <a:uLnTx/>
                <a:uFillTx/>
                <a:latin typeface="Arial"/>
                <a:cs typeface="Arial"/>
              </a:rPr>
            </a:br>
            <a:r>
              <a:rPr kumimoji="0" lang="en-US" sz="1400" b="1" i="1" u="none" strike="noStrike" kern="0" cap="none" spc="-10" normalizeH="0" baseline="0" noProof="0" dirty="0">
                <a:ln>
                  <a:noFill/>
                </a:ln>
                <a:solidFill>
                  <a:srgbClr val="008000"/>
                </a:solidFill>
                <a:effectLst/>
                <a:uLnTx/>
                <a:uFillTx/>
                <a:latin typeface="Arial"/>
                <a:cs typeface="Arial"/>
              </a:rPr>
              <a:t>               Membership</a:t>
            </a:r>
            <a:endParaRPr lang="en-US" sz="1600" b="1" dirty="0"/>
          </a:p>
        </p:txBody>
      </p:sp>
      <p:sp>
        <p:nvSpPr>
          <p:cNvPr id="2" name="Arrow: Down 1">
            <a:extLst>
              <a:ext uri="{FF2B5EF4-FFF2-40B4-BE49-F238E27FC236}">
                <a16:creationId xmlns:a16="http://schemas.microsoft.com/office/drawing/2014/main" id="{4828C717-7762-EC62-9164-9FDDF34D409C}"/>
              </a:ext>
            </a:extLst>
          </p:cNvPr>
          <p:cNvSpPr/>
          <p:nvPr/>
        </p:nvSpPr>
        <p:spPr>
          <a:xfrm rot="5400000">
            <a:off x="4141537" y="5544021"/>
            <a:ext cx="360617" cy="400337"/>
          </a:xfrm>
          <a:prstGeom prst="downArrow">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4E9F004-9785-259F-9C64-E70389D348B0}"/>
              </a:ext>
            </a:extLst>
          </p:cNvPr>
          <p:cNvSpPr txBox="1"/>
          <p:nvPr/>
        </p:nvSpPr>
        <p:spPr>
          <a:xfrm>
            <a:off x="3929919" y="5157189"/>
            <a:ext cx="2236510" cy="261610"/>
          </a:xfrm>
          <a:prstGeom prst="rect">
            <a:avLst/>
          </a:prstGeom>
          <a:noFill/>
        </p:spPr>
        <p:txBody>
          <a:bodyPr wrap="none" rtlCol="0">
            <a:spAutoFit/>
          </a:bodyPr>
          <a:lstStyle/>
          <a:p>
            <a:r>
              <a:rPr lang="en-US" sz="1100" b="1" i="1" dirty="0">
                <a:solidFill>
                  <a:srgbClr val="008000"/>
                </a:solidFill>
              </a:rPr>
              <a:t>* w/associated planning objectives</a:t>
            </a:r>
          </a:p>
        </p:txBody>
      </p:sp>
      <p:sp>
        <p:nvSpPr>
          <p:cNvPr id="5" name="Arrow: Down 4">
            <a:extLst>
              <a:ext uri="{FF2B5EF4-FFF2-40B4-BE49-F238E27FC236}">
                <a16:creationId xmlns:a16="http://schemas.microsoft.com/office/drawing/2014/main" id="{68ED7653-8DDD-A4BB-FA0E-0AE2718247AF}"/>
              </a:ext>
            </a:extLst>
          </p:cNvPr>
          <p:cNvSpPr/>
          <p:nvPr/>
        </p:nvSpPr>
        <p:spPr>
          <a:xfrm>
            <a:off x="1305867" y="4113528"/>
            <a:ext cx="360617" cy="400337"/>
          </a:xfrm>
          <a:prstGeom prst="downArrow">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AFD3EAB8-424B-1622-B525-519759F2C90A}"/>
              </a:ext>
            </a:extLst>
          </p:cNvPr>
          <p:cNvSpPr txBox="1">
            <a:spLocks/>
          </p:cNvSpPr>
          <p:nvPr/>
        </p:nvSpPr>
        <p:spPr>
          <a:xfrm>
            <a:off x="3462829" y="852441"/>
            <a:ext cx="4653065" cy="612867"/>
          </a:xfrm>
          <a:prstGeom prst="rect">
            <a:avLst/>
          </a:prstGeom>
        </p:spPr>
        <p:txBody>
          <a:bodyPr anchor="ctr"/>
          <a:lstStyle>
            <a:lvl1pPr algn="ctr" rtl="0" eaLnBrk="0" fontAlgn="base" hangingPunct="0">
              <a:spcBef>
                <a:spcPct val="0"/>
              </a:spcBef>
              <a:spcAft>
                <a:spcPct val="0"/>
              </a:spcAft>
              <a:defRPr sz="2403">
                <a:solidFill>
                  <a:schemeClr val="tx2"/>
                </a:solidFill>
                <a:latin typeface="Arial" pitchFamily="34" charset="0"/>
                <a:ea typeface="+mj-ea"/>
                <a:cs typeface="Arial" pitchFamily="34" charset="0"/>
              </a:defRPr>
            </a:lvl1pPr>
            <a:lvl2pPr algn="ctr" rtl="0" eaLnBrk="0" fontAlgn="base" hangingPunct="0">
              <a:spcBef>
                <a:spcPct val="0"/>
              </a:spcBef>
              <a:spcAft>
                <a:spcPct val="0"/>
              </a:spcAft>
              <a:defRPr sz="2403">
                <a:solidFill>
                  <a:schemeClr val="tx2"/>
                </a:solidFill>
                <a:latin typeface="Arial" charset="0"/>
                <a:cs typeface="Arial" charset="0"/>
              </a:defRPr>
            </a:lvl2pPr>
            <a:lvl3pPr algn="ctr" rtl="0" eaLnBrk="0" fontAlgn="base" hangingPunct="0">
              <a:spcBef>
                <a:spcPct val="0"/>
              </a:spcBef>
              <a:spcAft>
                <a:spcPct val="0"/>
              </a:spcAft>
              <a:defRPr sz="2403">
                <a:solidFill>
                  <a:schemeClr val="tx2"/>
                </a:solidFill>
                <a:latin typeface="Arial" charset="0"/>
                <a:cs typeface="Arial" charset="0"/>
              </a:defRPr>
            </a:lvl3pPr>
            <a:lvl4pPr algn="ctr" rtl="0" eaLnBrk="0" fontAlgn="base" hangingPunct="0">
              <a:spcBef>
                <a:spcPct val="0"/>
              </a:spcBef>
              <a:spcAft>
                <a:spcPct val="0"/>
              </a:spcAft>
              <a:defRPr sz="2403">
                <a:solidFill>
                  <a:schemeClr val="tx2"/>
                </a:solidFill>
                <a:latin typeface="Arial" charset="0"/>
                <a:cs typeface="Arial" charset="0"/>
              </a:defRPr>
            </a:lvl4pPr>
            <a:lvl5pPr algn="ctr" rtl="0" eaLnBrk="0" fontAlgn="base" hangingPunct="0">
              <a:spcBef>
                <a:spcPct val="0"/>
              </a:spcBef>
              <a:spcAft>
                <a:spcPct val="0"/>
              </a:spcAft>
              <a:defRPr sz="2403">
                <a:solidFill>
                  <a:schemeClr val="tx2"/>
                </a:solidFill>
                <a:latin typeface="Arial" charset="0"/>
                <a:cs typeface="Arial" charset="0"/>
              </a:defRPr>
            </a:lvl5pPr>
            <a:lvl6pPr marL="249611" algn="ctr" rtl="0" eaLnBrk="1" fontAlgn="base" hangingPunct="1">
              <a:spcBef>
                <a:spcPct val="0"/>
              </a:spcBef>
              <a:spcAft>
                <a:spcPct val="0"/>
              </a:spcAft>
              <a:defRPr sz="2403">
                <a:solidFill>
                  <a:schemeClr val="tx2"/>
                </a:solidFill>
                <a:latin typeface="Times New Roman" pitchFamily="18" charset="0"/>
              </a:defRPr>
            </a:lvl6pPr>
            <a:lvl7pPr marL="499219" algn="ctr" rtl="0" eaLnBrk="1" fontAlgn="base" hangingPunct="1">
              <a:spcBef>
                <a:spcPct val="0"/>
              </a:spcBef>
              <a:spcAft>
                <a:spcPct val="0"/>
              </a:spcAft>
              <a:defRPr sz="2403">
                <a:solidFill>
                  <a:schemeClr val="tx2"/>
                </a:solidFill>
                <a:latin typeface="Times New Roman" pitchFamily="18" charset="0"/>
              </a:defRPr>
            </a:lvl7pPr>
            <a:lvl8pPr marL="748829" algn="ctr" rtl="0" eaLnBrk="1" fontAlgn="base" hangingPunct="1">
              <a:spcBef>
                <a:spcPct val="0"/>
              </a:spcBef>
              <a:spcAft>
                <a:spcPct val="0"/>
              </a:spcAft>
              <a:defRPr sz="2403">
                <a:solidFill>
                  <a:schemeClr val="tx2"/>
                </a:solidFill>
                <a:latin typeface="Times New Roman" pitchFamily="18" charset="0"/>
              </a:defRPr>
            </a:lvl8pPr>
            <a:lvl9pPr marL="998437" algn="ctr" rtl="0" eaLnBrk="1" fontAlgn="base" hangingPunct="1">
              <a:spcBef>
                <a:spcPct val="0"/>
              </a:spcBef>
              <a:spcAft>
                <a:spcPct val="0"/>
              </a:spcAft>
              <a:defRPr sz="2403">
                <a:solidFill>
                  <a:schemeClr val="tx2"/>
                </a:solidFill>
                <a:latin typeface="Times New Roman" pitchFamily="18"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800000"/>
                </a:solidFill>
                <a:effectLst/>
                <a:uLnTx/>
                <a:uFillTx/>
                <a:latin typeface="Arial" pitchFamily="34" charset="0"/>
                <a:ea typeface="+mj-ea"/>
                <a:cs typeface="Arial" pitchFamily="34" charset="0"/>
              </a:rPr>
              <a:t>Summary of Long Range Strategic Plan</a:t>
            </a:r>
          </a:p>
        </p:txBody>
      </p:sp>
      <p:sp>
        <p:nvSpPr>
          <p:cNvPr id="7" name="TextBox 6">
            <a:extLst>
              <a:ext uri="{FF2B5EF4-FFF2-40B4-BE49-F238E27FC236}">
                <a16:creationId xmlns:a16="http://schemas.microsoft.com/office/drawing/2014/main" id="{8B30F9A4-725F-08D4-3437-02481D69D8D3}"/>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pic>
        <p:nvPicPr>
          <p:cNvPr id="9" name="Picture 8">
            <a:extLst>
              <a:ext uri="{FF2B5EF4-FFF2-40B4-BE49-F238E27FC236}">
                <a16:creationId xmlns:a16="http://schemas.microsoft.com/office/drawing/2014/main" id="{C0A8ACFC-15E8-92DD-8213-18056DC2246D}"/>
              </a:ext>
            </a:extLst>
          </p:cNvPr>
          <p:cNvPicPr>
            <a:picLocks noChangeAspect="1"/>
          </p:cNvPicPr>
          <p:nvPr/>
        </p:nvPicPr>
        <p:blipFill>
          <a:blip r:embed="rId4"/>
          <a:stretch>
            <a:fillRect/>
          </a:stretch>
        </p:blipFill>
        <p:spPr>
          <a:xfrm>
            <a:off x="7116256" y="4313696"/>
            <a:ext cx="1708985" cy="2387788"/>
          </a:xfrm>
          <a:prstGeom prst="rect">
            <a:avLst/>
          </a:prstGeom>
        </p:spPr>
      </p:pic>
      <p:sp>
        <p:nvSpPr>
          <p:cNvPr id="10" name="Rectangle 9">
            <a:extLst>
              <a:ext uri="{FF2B5EF4-FFF2-40B4-BE49-F238E27FC236}">
                <a16:creationId xmlns:a16="http://schemas.microsoft.com/office/drawing/2014/main" id="{142A0F26-9AEF-FF84-5FD7-C57EB210A7D5}"/>
              </a:ext>
            </a:extLst>
          </p:cNvPr>
          <p:cNvSpPr/>
          <p:nvPr/>
        </p:nvSpPr>
        <p:spPr>
          <a:xfrm>
            <a:off x="859367" y="4597122"/>
            <a:ext cx="1588558" cy="1315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EC40A3C6-6114-6EC3-30A3-3ED86CF90175}"/>
              </a:ext>
            </a:extLst>
          </p:cNvPr>
          <p:cNvPicPr>
            <a:picLocks noChangeAspect="1"/>
          </p:cNvPicPr>
          <p:nvPr/>
        </p:nvPicPr>
        <p:blipFill>
          <a:blip r:embed="rId5"/>
          <a:stretch>
            <a:fillRect/>
          </a:stretch>
        </p:blipFill>
        <p:spPr>
          <a:xfrm>
            <a:off x="155190" y="4597122"/>
            <a:ext cx="3014504" cy="2260878"/>
          </a:xfrm>
          <a:prstGeom prst="rect">
            <a:avLst/>
          </a:prstGeom>
        </p:spPr>
      </p:pic>
      <p:sp>
        <p:nvSpPr>
          <p:cNvPr id="4" name="TextBox 3">
            <a:extLst>
              <a:ext uri="{FF2B5EF4-FFF2-40B4-BE49-F238E27FC236}">
                <a16:creationId xmlns:a16="http://schemas.microsoft.com/office/drawing/2014/main" id="{ACA90839-3C5F-59A9-C14F-7995CD4FC0FF}"/>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latin typeface="Aptos" panose="020B0004020202020204" pitchFamily="34" charset="0"/>
                <a:ea typeface="Aptos" panose="020B0004020202020204" pitchFamily="34" charset="0"/>
                <a:cs typeface="Times New Roman" panose="02020603050405020304" pitchFamily="18" charset="0"/>
              </a:rPr>
              <a:t>11</a:t>
            </a:r>
            <a:endPar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5CF829E0-4052-38BF-53BC-3CC4EEB44994}"/>
              </a:ext>
            </a:extLst>
          </p:cNvPr>
          <p:cNvSpPr/>
          <p:nvPr/>
        </p:nvSpPr>
        <p:spPr>
          <a:xfrm>
            <a:off x="7248525" y="5157189"/>
            <a:ext cx="419100" cy="1236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1C8422C-DD78-F0F7-FA86-0398D5A44297}"/>
              </a:ext>
            </a:extLst>
          </p:cNvPr>
          <p:cNvSpPr/>
          <p:nvPr/>
        </p:nvSpPr>
        <p:spPr>
          <a:xfrm>
            <a:off x="8327923" y="5157189"/>
            <a:ext cx="419100" cy="1236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B541540-2C77-4BE0-68CC-368A20EAE9CE}"/>
              </a:ext>
            </a:extLst>
          </p:cNvPr>
          <p:cNvSpPr txBox="1"/>
          <p:nvPr/>
        </p:nvSpPr>
        <p:spPr>
          <a:xfrm>
            <a:off x="7262404" y="5088225"/>
            <a:ext cx="466794" cy="261610"/>
          </a:xfrm>
          <a:prstGeom prst="rect">
            <a:avLst/>
          </a:prstGeom>
          <a:noFill/>
        </p:spPr>
        <p:txBody>
          <a:bodyPr wrap="none" rtlCol="0">
            <a:spAutoFit/>
          </a:bodyPr>
          <a:lstStyle/>
          <a:p>
            <a:r>
              <a:rPr lang="en-US" sz="1100" b="1" dirty="0"/>
              <a:t>2026</a:t>
            </a:r>
          </a:p>
        </p:txBody>
      </p:sp>
      <p:sp>
        <p:nvSpPr>
          <p:cNvPr id="14" name="TextBox 13">
            <a:extLst>
              <a:ext uri="{FF2B5EF4-FFF2-40B4-BE49-F238E27FC236}">
                <a16:creationId xmlns:a16="http://schemas.microsoft.com/office/drawing/2014/main" id="{7A24F6B1-C034-F1A3-91CE-3A93D48A1AEA}"/>
              </a:ext>
            </a:extLst>
          </p:cNvPr>
          <p:cNvSpPr txBox="1"/>
          <p:nvPr/>
        </p:nvSpPr>
        <p:spPr>
          <a:xfrm>
            <a:off x="8250675" y="5101369"/>
            <a:ext cx="466794" cy="261610"/>
          </a:xfrm>
          <a:prstGeom prst="rect">
            <a:avLst/>
          </a:prstGeom>
          <a:noFill/>
        </p:spPr>
        <p:txBody>
          <a:bodyPr wrap="none" rtlCol="0">
            <a:spAutoFit/>
          </a:bodyPr>
          <a:lstStyle/>
          <a:p>
            <a:r>
              <a:rPr lang="en-US" sz="1100" b="1" dirty="0"/>
              <a:t>2030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64485-238C-5657-263A-393FC5BD4577}"/>
            </a:ext>
          </a:extLst>
        </p:cNvPr>
        <p:cNvGrpSpPr/>
        <p:nvPr/>
      </p:nvGrpSpPr>
      <p:grpSpPr>
        <a:xfrm>
          <a:off x="0" y="0"/>
          <a:ext cx="0" cy="0"/>
          <a:chOff x="0" y="0"/>
          <a:chExt cx="0" cy="0"/>
        </a:xfrm>
      </p:grpSpPr>
      <p:sp>
        <p:nvSpPr>
          <p:cNvPr id="18" name="object 18">
            <a:extLst>
              <a:ext uri="{FF2B5EF4-FFF2-40B4-BE49-F238E27FC236}">
                <a16:creationId xmlns:a16="http://schemas.microsoft.com/office/drawing/2014/main" id="{26DC2719-FBFA-73B0-BD96-FB2CEB5EA3EE}"/>
              </a:ext>
            </a:extLst>
          </p:cNvPr>
          <p:cNvSpPr txBox="1"/>
          <p:nvPr/>
        </p:nvSpPr>
        <p:spPr>
          <a:xfrm>
            <a:off x="4660138" y="35137"/>
            <a:ext cx="42545" cy="170815"/>
          </a:xfrm>
          <a:prstGeom prst="rect">
            <a:avLst/>
          </a:prstGeom>
        </p:spPr>
        <p:txBody>
          <a:bodyPr vert="horz" wrap="square" lIns="0" tIns="0" rIns="0" bIns="0" rtlCol="0">
            <a:spAutoFit/>
          </a:bodyPr>
          <a:lstStyle/>
          <a:p>
            <a:pPr marL="0" marR="0" lvl="0" indent="0" defTabSz="914400" eaLnBrk="1" fontAlgn="auto" latinLnBrk="0" hangingPunct="1">
              <a:lnSpc>
                <a:spcPts val="1325"/>
              </a:lnSpc>
              <a:spcBef>
                <a:spcPts val="0"/>
              </a:spcBef>
              <a:spcAft>
                <a:spcPts val="0"/>
              </a:spcAft>
              <a:buClrTx/>
              <a:buSzTx/>
              <a:buFontTx/>
              <a:buNone/>
              <a:tabLst/>
              <a:defRPr/>
            </a:pPr>
            <a:r>
              <a:rPr kumimoji="0" sz="1200" b="1" i="0" u="none" strike="noStrike" kern="0" cap="none" spc="0" normalizeH="0" baseline="0" noProof="0" dirty="0">
                <a:ln>
                  <a:noFill/>
                </a:ln>
                <a:solidFill>
                  <a:srgbClr val="FFFFFF"/>
                </a:solidFill>
                <a:effectLst/>
                <a:uLnTx/>
                <a:uFillTx/>
                <a:latin typeface="Arial"/>
                <a:cs typeface="Arial"/>
              </a:rPr>
              <a:t>I</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20" name="object 20">
            <a:extLst>
              <a:ext uri="{FF2B5EF4-FFF2-40B4-BE49-F238E27FC236}">
                <a16:creationId xmlns:a16="http://schemas.microsoft.com/office/drawing/2014/main" id="{BA6EE9FE-3A3D-D8E3-1548-CAF751DABBD5}"/>
              </a:ext>
            </a:extLst>
          </p:cNvPr>
          <p:cNvSpPr txBox="1"/>
          <p:nvPr/>
        </p:nvSpPr>
        <p:spPr>
          <a:xfrm>
            <a:off x="4464430" y="8001"/>
            <a:ext cx="382270" cy="208279"/>
          </a:xfrm>
          <a:prstGeom prst="rect">
            <a:avLst/>
          </a:prstGeom>
        </p:spPr>
        <p:txBody>
          <a:bodyPr vert="horz" wrap="square" lIns="0" tIns="12700" rIns="0" bIns="0" rtlCol="0">
            <a:spAutoFit/>
          </a:bodyPr>
          <a:lstStyle/>
          <a:p>
            <a:pPr marL="0" marR="0" lvl="0" indent="0" defTabSz="914400" eaLnBrk="1" fontAlgn="auto" latinLnBrk="0" hangingPunct="1">
              <a:lnSpc>
                <a:spcPct val="100000"/>
              </a:lnSpc>
              <a:spcBef>
                <a:spcPts val="100"/>
              </a:spcBef>
              <a:spcAft>
                <a:spcPts val="0"/>
              </a:spcAft>
              <a:buClrTx/>
              <a:buSzTx/>
              <a:buFontTx/>
              <a:buNone/>
              <a:tabLst/>
              <a:defRPr/>
            </a:pPr>
            <a:r>
              <a:rPr kumimoji="0" sz="1200" b="1" i="0" u="none" strike="noStrike" kern="0" cap="none" spc="-25" normalizeH="0" baseline="0" noProof="0" dirty="0">
                <a:ln>
                  <a:noFill/>
                </a:ln>
                <a:solidFill>
                  <a:srgbClr val="FFFFFF"/>
                </a:solidFill>
                <a:effectLst/>
                <a:uLnTx/>
                <a:uFillTx/>
                <a:latin typeface="Arial"/>
                <a:cs typeface="Arial"/>
              </a:rPr>
              <a:t>CU</a:t>
            </a:r>
            <a:endParaRPr kumimoji="0" sz="1200" b="0" i="0" u="none" strike="noStrike" kern="0" cap="none" spc="0" normalizeH="0" baseline="0" noProof="0" dirty="0">
              <a:ln>
                <a:noFill/>
              </a:ln>
              <a:solidFill>
                <a:sysClr val="windowText" lastClr="000000"/>
              </a:solidFill>
              <a:effectLst/>
              <a:uLnTx/>
              <a:uFillTx/>
              <a:latin typeface="Arial"/>
              <a:cs typeface="Arial"/>
            </a:endParaRPr>
          </a:p>
        </p:txBody>
      </p:sp>
      <p:sp>
        <p:nvSpPr>
          <p:cNvPr id="7" name="TextBox 6">
            <a:extLst>
              <a:ext uri="{FF2B5EF4-FFF2-40B4-BE49-F238E27FC236}">
                <a16:creationId xmlns:a16="http://schemas.microsoft.com/office/drawing/2014/main" id="{11BC1AC2-E301-86D1-E13C-D5E3705E8E4D}"/>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11" name="TextBox 10">
            <a:extLst>
              <a:ext uri="{FF2B5EF4-FFF2-40B4-BE49-F238E27FC236}">
                <a16:creationId xmlns:a16="http://schemas.microsoft.com/office/drawing/2014/main" id="{003F850E-C2D7-1199-B85A-DB60EBD6409F}"/>
              </a:ext>
            </a:extLst>
          </p:cNvPr>
          <p:cNvSpPr txBox="1"/>
          <p:nvPr/>
        </p:nvSpPr>
        <p:spPr>
          <a:xfrm>
            <a:off x="2516789" y="971550"/>
            <a:ext cx="4110421" cy="461665"/>
          </a:xfrm>
          <a:prstGeom prst="rect">
            <a:avLst/>
          </a:prstGeom>
          <a:noFill/>
        </p:spPr>
        <p:txBody>
          <a:bodyPr wrap="none" rtlCol="0">
            <a:spAutoFit/>
          </a:bodyPr>
          <a:lstStyle/>
          <a:p>
            <a:r>
              <a:rPr lang="en-US" sz="2400" b="1" dirty="0">
                <a:solidFill>
                  <a:srgbClr val="3333FF"/>
                </a:solidFill>
              </a:rPr>
              <a:t>Why is this important to you?</a:t>
            </a:r>
          </a:p>
        </p:txBody>
      </p:sp>
      <p:sp>
        <p:nvSpPr>
          <p:cNvPr id="12" name="TextBox 11">
            <a:extLst>
              <a:ext uri="{FF2B5EF4-FFF2-40B4-BE49-F238E27FC236}">
                <a16:creationId xmlns:a16="http://schemas.microsoft.com/office/drawing/2014/main" id="{2F4375B1-489E-3329-BE61-4774EBCCEBFD}"/>
              </a:ext>
            </a:extLst>
          </p:cNvPr>
          <p:cNvSpPr txBox="1"/>
          <p:nvPr/>
        </p:nvSpPr>
        <p:spPr>
          <a:xfrm>
            <a:off x="1247774" y="1914525"/>
            <a:ext cx="6829425" cy="3970318"/>
          </a:xfrm>
          <a:prstGeom prst="rect">
            <a:avLst/>
          </a:prstGeom>
          <a:noFill/>
        </p:spPr>
        <p:txBody>
          <a:bodyPr wrap="square" rtlCol="0">
            <a:spAutoFit/>
          </a:bodyPr>
          <a:lstStyle/>
          <a:p>
            <a:pPr marL="342900" indent="-342900">
              <a:buAutoNum type="arabicPeriod"/>
            </a:pPr>
            <a:r>
              <a:rPr lang="en-US" dirty="0"/>
              <a:t>“Be part of the solution, not the problem”</a:t>
            </a:r>
          </a:p>
          <a:p>
            <a:pPr marL="342900" indent="-342900">
              <a:buAutoNum type="arabicPeriod"/>
            </a:pPr>
            <a:endParaRPr lang="en-US" dirty="0"/>
          </a:p>
          <a:p>
            <a:pPr marL="342900" indent="-342900">
              <a:buAutoNum type="arabicPeriod"/>
            </a:pPr>
            <a:r>
              <a:rPr lang="en-US" dirty="0"/>
              <a:t>Great ideas are best when they come from the bottom-up</a:t>
            </a:r>
          </a:p>
          <a:p>
            <a:pPr marL="342900" indent="-342900">
              <a:buAutoNum type="arabicPeriod"/>
            </a:pPr>
            <a:endParaRPr lang="en-US" dirty="0"/>
          </a:p>
          <a:p>
            <a:pPr marL="342900" indent="-342900">
              <a:buAutoNum type="arabicPeriod"/>
            </a:pPr>
            <a:r>
              <a:rPr lang="en-US" dirty="0"/>
              <a:t>We need your questions and recommendations for improvement</a:t>
            </a:r>
          </a:p>
          <a:p>
            <a:pPr marL="342900" indent="-342900">
              <a:buAutoNum type="arabicPeriod"/>
            </a:pPr>
            <a:endParaRPr lang="en-US" dirty="0"/>
          </a:p>
          <a:p>
            <a:pPr marL="342900" indent="-342900">
              <a:buAutoNum type="arabicPeriod"/>
            </a:pPr>
            <a:r>
              <a:rPr lang="en-US" dirty="0"/>
              <a:t>Need Post leadership and members to be engaged; support the Texas Legion Strategic Plan which is nested under the National Plan</a:t>
            </a:r>
          </a:p>
          <a:p>
            <a:pPr marL="342900" indent="-342900">
              <a:buAutoNum type="arabicPeriod"/>
            </a:pPr>
            <a:endParaRPr lang="en-US" dirty="0"/>
          </a:p>
          <a:p>
            <a:pPr marL="342900" indent="-342900">
              <a:buAutoNum type="arabicPeriod"/>
            </a:pPr>
            <a:r>
              <a:rPr lang="en-US" dirty="0"/>
              <a:t>We need your feedback via surveys so we can measure success</a:t>
            </a:r>
          </a:p>
          <a:p>
            <a:pPr marL="342900" indent="-342900">
              <a:buAutoNum type="arabicPeriod"/>
            </a:pPr>
            <a:endParaRPr lang="en-US" dirty="0"/>
          </a:p>
          <a:p>
            <a:pPr marL="342900" indent="-342900">
              <a:buAutoNum type="arabicPeriod"/>
            </a:pPr>
            <a:r>
              <a:rPr lang="en-US" dirty="0"/>
              <a:t>“If your Post does not have a strategic plan, you should consider initiating one that is nested under the State of Texas….does not have to be as elaborate as the State”</a:t>
            </a:r>
          </a:p>
        </p:txBody>
      </p:sp>
      <p:sp>
        <p:nvSpPr>
          <p:cNvPr id="13" name="TextBox 12">
            <a:extLst>
              <a:ext uri="{FF2B5EF4-FFF2-40B4-BE49-F238E27FC236}">
                <a16:creationId xmlns:a16="http://schemas.microsoft.com/office/drawing/2014/main" id="{EA795369-004E-4B5C-9EAC-629B45922F4F}"/>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12</a:t>
            </a:r>
          </a:p>
        </p:txBody>
      </p:sp>
    </p:spTree>
    <p:extLst>
      <p:ext uri="{BB962C8B-B14F-4D97-AF65-F5344CB8AC3E}">
        <p14:creationId xmlns:p14="http://schemas.microsoft.com/office/powerpoint/2010/main" val="2653062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FA05F9-8C30-B1C8-B6E4-E95FD9EA5737}"/>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pic>
        <p:nvPicPr>
          <p:cNvPr id="4" name="Picture 3">
            <a:extLst>
              <a:ext uri="{FF2B5EF4-FFF2-40B4-BE49-F238E27FC236}">
                <a16:creationId xmlns:a16="http://schemas.microsoft.com/office/drawing/2014/main" id="{F12EEB4A-4392-316F-14C0-7DCAC25A158B}"/>
              </a:ext>
            </a:extLst>
          </p:cNvPr>
          <p:cNvPicPr>
            <a:picLocks noChangeAspect="1"/>
          </p:cNvPicPr>
          <p:nvPr/>
        </p:nvPicPr>
        <p:blipFill>
          <a:blip r:embed="rId2"/>
          <a:stretch>
            <a:fillRect/>
          </a:stretch>
        </p:blipFill>
        <p:spPr>
          <a:xfrm>
            <a:off x="4518692" y="960783"/>
            <a:ext cx="3828191" cy="5326774"/>
          </a:xfrm>
          <a:prstGeom prst="rect">
            <a:avLst/>
          </a:prstGeom>
        </p:spPr>
      </p:pic>
      <p:sp>
        <p:nvSpPr>
          <p:cNvPr id="2" name="TextBox 1">
            <a:extLst>
              <a:ext uri="{FF2B5EF4-FFF2-40B4-BE49-F238E27FC236}">
                <a16:creationId xmlns:a16="http://schemas.microsoft.com/office/drawing/2014/main" id="{D95A4B2F-58DE-8E07-EB3A-1070079B0031}"/>
              </a:ext>
            </a:extLst>
          </p:cNvPr>
          <p:cNvSpPr txBox="1"/>
          <p:nvPr/>
        </p:nvSpPr>
        <p:spPr>
          <a:xfrm>
            <a:off x="620486" y="2133600"/>
            <a:ext cx="3589062" cy="2308324"/>
          </a:xfrm>
          <a:prstGeom prst="rect">
            <a:avLst/>
          </a:prstGeom>
          <a:noFill/>
        </p:spPr>
        <p:txBody>
          <a:bodyPr wrap="square" rtlCol="0">
            <a:spAutoFit/>
          </a:bodyPr>
          <a:lstStyle/>
          <a:p>
            <a:r>
              <a:rPr lang="en-US" dirty="0"/>
              <a:t>Get yourself a copy online and/or take a Post survey.  Both are located at the following site:  </a:t>
            </a:r>
            <a:br>
              <a:rPr lang="en-US" dirty="0"/>
            </a:br>
            <a:endParaRPr lang="en-US" dirty="0">
              <a:solidFill>
                <a:srgbClr val="3333FF"/>
              </a:solidFill>
            </a:endParaRPr>
          </a:p>
          <a:p>
            <a:r>
              <a:rPr lang="en-US" dirty="0">
                <a:solidFill>
                  <a:srgbClr val="3333FF"/>
                </a:solidFill>
              </a:rPr>
              <a:t>https://txlegion.org/strategicplan/</a:t>
            </a:r>
          </a:p>
          <a:p>
            <a:endParaRPr lang="en-US" dirty="0">
              <a:solidFill>
                <a:srgbClr val="3333FF"/>
              </a:solidFill>
            </a:endParaRPr>
          </a:p>
          <a:p>
            <a:endParaRPr lang="en-US" dirty="0">
              <a:solidFill>
                <a:srgbClr val="3333FF"/>
              </a:solidFill>
            </a:endParaRPr>
          </a:p>
          <a:p>
            <a:endParaRPr lang="en-US" dirty="0"/>
          </a:p>
        </p:txBody>
      </p:sp>
      <p:sp>
        <p:nvSpPr>
          <p:cNvPr id="5" name="TextBox 4">
            <a:extLst>
              <a:ext uri="{FF2B5EF4-FFF2-40B4-BE49-F238E27FC236}">
                <a16:creationId xmlns:a16="http://schemas.microsoft.com/office/drawing/2014/main" id="{BF282D42-DC55-4540-52D7-A44B51144F14}"/>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13</a:t>
            </a:r>
          </a:p>
        </p:txBody>
      </p:sp>
      <p:sp>
        <p:nvSpPr>
          <p:cNvPr id="6" name="TextBox 5">
            <a:extLst>
              <a:ext uri="{FF2B5EF4-FFF2-40B4-BE49-F238E27FC236}">
                <a16:creationId xmlns:a16="http://schemas.microsoft.com/office/drawing/2014/main" id="{2A0BC79B-C797-D5F0-B5B8-580865258B63}"/>
              </a:ext>
            </a:extLst>
          </p:cNvPr>
          <p:cNvSpPr txBox="1"/>
          <p:nvPr/>
        </p:nvSpPr>
        <p:spPr>
          <a:xfrm>
            <a:off x="620486" y="3624170"/>
            <a:ext cx="3320140" cy="369332"/>
          </a:xfrm>
          <a:prstGeom prst="rect">
            <a:avLst/>
          </a:prstGeom>
          <a:noFill/>
        </p:spPr>
        <p:txBody>
          <a:bodyPr wrap="none" rtlCol="0">
            <a:spAutoFit/>
          </a:bodyPr>
          <a:lstStyle/>
          <a:p>
            <a:r>
              <a:rPr lang="en-US" b="1" dirty="0">
                <a:solidFill>
                  <a:srgbClr val="FF0000"/>
                </a:solidFill>
              </a:rPr>
              <a:t>(Updates to site are in progress)</a:t>
            </a:r>
          </a:p>
        </p:txBody>
      </p:sp>
      <p:sp>
        <p:nvSpPr>
          <p:cNvPr id="7" name="Rectangle 6">
            <a:extLst>
              <a:ext uri="{FF2B5EF4-FFF2-40B4-BE49-F238E27FC236}">
                <a16:creationId xmlns:a16="http://schemas.microsoft.com/office/drawing/2014/main" id="{CD409E8C-A56A-A870-673E-550086BB25E8}"/>
              </a:ext>
            </a:extLst>
          </p:cNvPr>
          <p:cNvSpPr/>
          <p:nvPr/>
        </p:nvSpPr>
        <p:spPr>
          <a:xfrm>
            <a:off x="5029200" y="2822028"/>
            <a:ext cx="646386" cy="29954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05533F-82F5-1EFC-B136-F511139E5407}"/>
              </a:ext>
            </a:extLst>
          </p:cNvPr>
          <p:cNvPicPr>
            <a:picLocks noChangeAspect="1"/>
          </p:cNvPicPr>
          <p:nvPr/>
        </p:nvPicPr>
        <p:blipFill>
          <a:blip r:embed="rId3"/>
          <a:stretch>
            <a:fillRect/>
          </a:stretch>
        </p:blipFill>
        <p:spPr>
          <a:xfrm>
            <a:off x="7153312" y="2798456"/>
            <a:ext cx="670618" cy="323116"/>
          </a:xfrm>
          <a:prstGeom prst="rect">
            <a:avLst/>
          </a:prstGeom>
        </p:spPr>
      </p:pic>
      <p:sp>
        <p:nvSpPr>
          <p:cNvPr id="10" name="TextBox 9">
            <a:extLst>
              <a:ext uri="{FF2B5EF4-FFF2-40B4-BE49-F238E27FC236}">
                <a16:creationId xmlns:a16="http://schemas.microsoft.com/office/drawing/2014/main" id="{BF9FA201-5FAA-AC88-DD12-84F7111BBA41}"/>
              </a:ext>
            </a:extLst>
          </p:cNvPr>
          <p:cNvSpPr txBox="1"/>
          <p:nvPr/>
        </p:nvSpPr>
        <p:spPr>
          <a:xfrm>
            <a:off x="5040943" y="2822028"/>
            <a:ext cx="646331" cy="369332"/>
          </a:xfrm>
          <a:prstGeom prst="rect">
            <a:avLst/>
          </a:prstGeom>
          <a:noFill/>
        </p:spPr>
        <p:txBody>
          <a:bodyPr wrap="none" rtlCol="0">
            <a:spAutoFit/>
          </a:bodyPr>
          <a:lstStyle/>
          <a:p>
            <a:r>
              <a:rPr lang="en-US" b="1" dirty="0"/>
              <a:t>2026</a:t>
            </a:r>
          </a:p>
        </p:txBody>
      </p:sp>
      <p:pic>
        <p:nvPicPr>
          <p:cNvPr id="13" name="Picture 12">
            <a:extLst>
              <a:ext uri="{FF2B5EF4-FFF2-40B4-BE49-F238E27FC236}">
                <a16:creationId xmlns:a16="http://schemas.microsoft.com/office/drawing/2014/main" id="{27849F3C-514F-8DBC-E22A-51ACF6C7332A}"/>
              </a:ext>
            </a:extLst>
          </p:cNvPr>
          <p:cNvPicPr>
            <a:picLocks noChangeAspect="1"/>
          </p:cNvPicPr>
          <p:nvPr/>
        </p:nvPicPr>
        <p:blipFill>
          <a:blip r:embed="rId3"/>
          <a:stretch>
            <a:fillRect/>
          </a:stretch>
        </p:blipFill>
        <p:spPr>
          <a:xfrm>
            <a:off x="1744399" y="5609378"/>
            <a:ext cx="670618" cy="323116"/>
          </a:xfrm>
          <a:prstGeom prst="rect">
            <a:avLst/>
          </a:prstGeom>
        </p:spPr>
      </p:pic>
      <p:sp>
        <p:nvSpPr>
          <p:cNvPr id="14" name="TextBox 13">
            <a:extLst>
              <a:ext uri="{FF2B5EF4-FFF2-40B4-BE49-F238E27FC236}">
                <a16:creationId xmlns:a16="http://schemas.microsoft.com/office/drawing/2014/main" id="{04012A39-3A23-E478-70E0-569ECD284709}"/>
              </a:ext>
            </a:extLst>
          </p:cNvPr>
          <p:cNvSpPr txBox="1"/>
          <p:nvPr/>
        </p:nvSpPr>
        <p:spPr>
          <a:xfrm>
            <a:off x="7220008" y="2822028"/>
            <a:ext cx="646331" cy="369332"/>
          </a:xfrm>
          <a:prstGeom prst="rect">
            <a:avLst/>
          </a:prstGeom>
          <a:noFill/>
        </p:spPr>
        <p:txBody>
          <a:bodyPr wrap="none" rtlCol="0">
            <a:spAutoFit/>
          </a:bodyPr>
          <a:lstStyle/>
          <a:p>
            <a:r>
              <a:rPr lang="en-US" b="1" dirty="0"/>
              <a:t>2030</a:t>
            </a:r>
          </a:p>
        </p:txBody>
      </p:sp>
    </p:spTree>
    <p:extLst>
      <p:ext uri="{BB962C8B-B14F-4D97-AF65-F5344CB8AC3E}">
        <p14:creationId xmlns:p14="http://schemas.microsoft.com/office/powerpoint/2010/main" val="29643993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0E558-960F-68F2-4298-6F2A65B0962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206DE89-D57E-0DFA-635A-D55921730564}"/>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6" name="TextBox 5">
            <a:extLst>
              <a:ext uri="{FF2B5EF4-FFF2-40B4-BE49-F238E27FC236}">
                <a16:creationId xmlns:a16="http://schemas.microsoft.com/office/drawing/2014/main" id="{B3F6A680-E46C-2A6A-5624-6CBF75F27C2E}"/>
              </a:ext>
            </a:extLst>
          </p:cNvPr>
          <p:cNvSpPr txBox="1"/>
          <p:nvPr/>
        </p:nvSpPr>
        <p:spPr>
          <a:xfrm>
            <a:off x="547437" y="926709"/>
            <a:ext cx="7689480" cy="3216778"/>
          </a:xfrm>
          <a:prstGeom prst="rect">
            <a:avLst/>
          </a:prstGeom>
          <a:noFill/>
        </p:spPr>
        <p:txBody>
          <a:bodyPr wrap="square">
            <a:spAutoFit/>
          </a:bodyPr>
          <a:lstStyle/>
          <a:p>
            <a:pPr marL="0" marR="0">
              <a:lnSpc>
                <a:spcPct val="115000"/>
              </a:lnSpc>
              <a:spcAft>
                <a:spcPts val="800"/>
              </a:spcAft>
              <a:buNone/>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LOE Assignments &amp; District Representation: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LOE #1: Veterans Affairs &amp; Rehabilitation (VA&amp;R)</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 3rd Division Dept. Vice Commander, Districts 1, 2, 9, 13, 16</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LOE #2: National Security</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 2nd Division Dept. Vice Commander, Districts 3, 6, 10, 17, 22</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LOE #3: Americanism</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 1st Division Dept. Vice Commander, Districts 4, 7, 14, 18, 23</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LOE #4: Children &amp; Youth</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 4th Division Dept. Vice Commander, Districts 5, 8, 15, 21</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LOE #5: Business Operations</a:t>
            </a:r>
            <a:r>
              <a:rPr lang="en-US" sz="1400" kern="100" dirty="0">
                <a:effectLst/>
                <a:latin typeface="Aptos" panose="020B0004020202020204" pitchFamily="34" charset="0"/>
                <a:ea typeface="Aptos" panose="020B0004020202020204" pitchFamily="34" charset="0"/>
                <a:cs typeface="Times New Roman" panose="02020603050405020304" pitchFamily="18" charset="0"/>
              </a:rPr>
              <a:t> – LRPC Member at Large, Districts 11, 12, 19, 20</a:t>
            </a:r>
          </a:p>
          <a:p>
            <a:pPr>
              <a:lnSpc>
                <a:spcPct val="115000"/>
              </a:lnSpc>
              <a:spcAft>
                <a:spcPts val="800"/>
              </a:spcAft>
            </a:pPr>
            <a:endParaRPr lang="en-US" sz="500" b="1" u="sng"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400" b="1" u="sng" kern="100" dirty="0">
                <a:effectLst/>
                <a:latin typeface="Aptos" panose="020B0004020202020204" pitchFamily="34" charset="0"/>
                <a:ea typeface="Aptos" panose="020B0004020202020204" pitchFamily="34" charset="0"/>
                <a:cs typeface="Times New Roman" panose="02020603050405020304" pitchFamily="18" charset="0"/>
              </a:rPr>
              <a:t>Long Range Planning Committee (LRPC) </a:t>
            </a:r>
            <a:r>
              <a:rPr lang="en-US" sz="1400" b="1" u="sng" kern="100" dirty="0">
                <a:latin typeface="Aptos" panose="020B0004020202020204" pitchFamily="34" charset="0"/>
                <a:ea typeface="Aptos" panose="020B0004020202020204" pitchFamily="34" charset="0"/>
                <a:cs typeface="Times New Roman" panose="02020603050405020304" pitchFamily="18" charset="0"/>
              </a:rPr>
              <a:t>Structure &amp; Responsibilities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1400" dirty="0">
                <a:effectLst/>
                <a:latin typeface="Aptos" panose="020B0004020202020204" pitchFamily="34" charset="0"/>
                <a:ea typeface="Aptos" panose="020B0004020202020204" pitchFamily="34" charset="0"/>
                <a:cs typeface="Times New Roman" panose="02020603050405020304" pitchFamily="18" charset="0"/>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2ED5B11B-B603-C108-3C77-8A2A046200C8}"/>
              </a:ext>
            </a:extLst>
          </p:cNvPr>
          <p:cNvSpPr txBox="1"/>
          <p:nvPr/>
        </p:nvSpPr>
        <p:spPr>
          <a:xfrm>
            <a:off x="547437" y="3742055"/>
            <a:ext cx="8049125" cy="3150350"/>
          </a:xfrm>
          <a:prstGeom prst="rect">
            <a:avLst/>
          </a:prstGeom>
          <a:noFill/>
        </p:spPr>
        <p:txBody>
          <a:bodyPr wrap="square">
            <a:spAutoFit/>
          </a:bodyPr>
          <a:lstStyle/>
          <a:p>
            <a:pPr marL="0" marR="0" lvl="0" indent="0" algn="l" defTabSz="914400" rtl="0" eaLnBrk="1" fontAlgn="auto" latinLnBrk="0" hangingPunct="0">
              <a:lnSpc>
                <a:spcPct val="115000"/>
              </a:lnSpc>
              <a:spcBef>
                <a:spcPts val="0"/>
              </a:spcBef>
              <a:spcAft>
                <a:spcPts val="800"/>
              </a:spcAft>
              <a:buClrTx/>
              <a:buSzTx/>
              <a:buFontTx/>
              <a:buNone/>
              <a:tabLst/>
              <a:defRPr/>
            </a:pP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Under the current LRPC structure, members of the committee include the following:</a:t>
            </a:r>
          </a:p>
          <a:p>
            <a:pPr marL="0" marR="0" lvl="0" indent="0" algn="l" defTabSz="914400" rtl="0" eaLnBrk="1" fontAlgn="auto" latinLnBrk="0" hangingPunct="0">
              <a:lnSpc>
                <a:spcPct val="115000"/>
              </a:lnSpc>
              <a:spcBef>
                <a:spcPts val="0"/>
              </a:spcBef>
              <a:spcAft>
                <a:spcPts val="800"/>
              </a:spcAft>
              <a:buClrTx/>
              <a:buSzTx/>
              <a:buFontTx/>
              <a:buNone/>
              <a:tabLst/>
              <a:defRPr/>
            </a:pPr>
            <a:r>
              <a:rPr kumimoji="0" lang="en-US" sz="1200" b="1" i="0" u="sng"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Positions			             Name			LOE Facilitator______________</a:t>
            </a:r>
            <a:endParaRPr kumimoji="0" lang="en-US" sz="1200" b="1"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endParaRPr>
          </a:p>
          <a:p>
            <a:pPr lvl="0">
              <a:lnSpc>
                <a:spcPct val="115000"/>
              </a:lnSpc>
              <a:spcAft>
                <a:spcPts val="800"/>
              </a:spcAft>
              <a:defRPr/>
            </a:pP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Chairman			Paul Goymerac</a:t>
            </a:r>
            <a:r>
              <a:rPr kumimoji="0" lang="en-US" sz="1200" b="0" i="0" u="none" strike="noStrike" kern="10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(2028)</a:t>
            </a:r>
            <a:b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LRPC Vice Chairperson		Kimberly Biggerstaff</a:t>
            </a:r>
            <a:r>
              <a:rPr kumimoji="0" lang="en-US" sz="1200" b="0" i="0" u="none" strike="noStrike" kern="10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(2028)	</a:t>
            </a:r>
            <a:b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1</a:t>
            </a:r>
            <a:r>
              <a:rPr kumimoji="0" lang="en-US" sz="1200" b="0" i="0" u="none" strike="noStrike" kern="100" cap="none" spc="0" normalizeH="0" baseline="3000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st</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Div., Dept. Vice Commander	</a:t>
            </a:r>
            <a:r>
              <a:rPr lang="en-US" sz="1200" kern="100" dirty="0">
                <a:latin typeface="Aptos" panose="020B0004020202020204" pitchFamily="34" charset="0"/>
                <a:ea typeface="Aptos" panose="020B0004020202020204" pitchFamily="34" charset="0"/>
                <a:cs typeface="Times New Roman" panose="02020603050405020304" pitchFamily="18" charset="0"/>
              </a:rPr>
              <a:t>W.S. Turner (2027)</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r>
              <a:rPr lang="en-US" sz="1200" kern="100" dirty="0">
                <a:latin typeface="Aptos" panose="020B0004020202020204" pitchFamily="34" charset="0"/>
                <a:ea typeface="Aptos" panose="020B0004020202020204" pitchFamily="34" charset="0"/>
                <a:cs typeface="Times New Roman" panose="02020603050405020304" pitchFamily="18" charset="0"/>
              </a:rPr>
              <a:t>Paul Goymerac (LOE #1)</a:t>
            </a:r>
            <a:br>
              <a:rPr lang="en-US" sz="1200" kern="100" dirty="0">
                <a:latin typeface="Aptos" panose="020B0004020202020204" pitchFamily="34" charset="0"/>
                <a:ea typeface="Aptos" panose="020B0004020202020204" pitchFamily="34" charset="0"/>
                <a:cs typeface="Times New Roman" panose="02020603050405020304" pitchFamily="18" charset="0"/>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2</a:t>
            </a:r>
            <a:r>
              <a:rPr kumimoji="0" lang="en-US" sz="1200" b="0" i="0" u="none" strike="noStrike" kern="100" cap="none" spc="0" normalizeH="0" baseline="3000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nd</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Div., Dept. Vice Commander	Cheryl Williams (2027)		Kimberly Biggerstaff (LOE #2)</a:t>
            </a:r>
            <a:br>
              <a:rPr kumimoji="0" lang="en-US" sz="1200" b="0" i="0" u="none" strike="noStrike" kern="100" cap="none" spc="0" normalizeH="0" baseline="0" noProof="0" dirty="0">
                <a:ln>
                  <a:noFill/>
                </a:ln>
                <a:solidFill>
                  <a:srgbClr val="000000"/>
                </a:solidFill>
                <a:effectLst/>
                <a:highlight>
                  <a:srgbClr val="FFFF00"/>
                </a:highligh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3</a:t>
            </a:r>
            <a:r>
              <a:rPr kumimoji="0" lang="en-US" sz="1200" b="0" i="0" u="none" strike="noStrike" kern="100" cap="none" spc="0" normalizeH="0" baseline="3000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rd</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Div., Dept. Vice Commander	Eric Mayer (2027)		</a:t>
            </a:r>
            <a:r>
              <a:rPr lang="en-US" sz="1200" kern="100" dirty="0">
                <a:latin typeface="Aptos" panose="020B0004020202020204" pitchFamily="34" charset="0"/>
                <a:ea typeface="Aptos" panose="020B0004020202020204" pitchFamily="34" charset="0"/>
                <a:cs typeface="Times New Roman" panose="02020603050405020304" pitchFamily="18" charset="0"/>
              </a:rPr>
              <a:t>Steve Farrell (LOE #3)</a:t>
            </a:r>
            <a:br>
              <a:rPr lang="en-US" sz="1200" kern="100" dirty="0">
                <a:latin typeface="Aptos" panose="020B0004020202020204" pitchFamily="34" charset="0"/>
                <a:ea typeface="Aptos" panose="020B0004020202020204" pitchFamily="34" charset="0"/>
                <a:cs typeface="Times New Roman" panose="02020603050405020304" pitchFamily="18" charset="0"/>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4</a:t>
            </a:r>
            <a:r>
              <a:rPr kumimoji="0" lang="en-US" sz="1200" b="0" i="0" u="none" strike="noStrike" kern="100" cap="none" spc="0" normalizeH="0" baseline="3000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th</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Div., Dept. Vice Commander	Jeff Meuer (2027)		Wayne </a:t>
            </a:r>
            <a:r>
              <a:rPr kumimoji="0" lang="en-US" sz="1200" b="0" i="0" u="none" strike="noStrike" kern="100" cap="none" spc="0" normalizeH="0" baseline="0" noProof="0" dirty="0" err="1">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Gherl</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(LOE #4)</a:t>
            </a:r>
            <a:b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5</a:t>
            </a:r>
            <a:r>
              <a:rPr kumimoji="0" lang="en-US" sz="1200" b="0" i="0" u="none" strike="noStrike" kern="100" cap="none" spc="0" normalizeH="0" baseline="3000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th</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r>
              <a:rPr lang="en-US" sz="1200" kern="100" dirty="0">
                <a:latin typeface="Aptos" panose="020B0004020202020204" pitchFamily="34" charset="0"/>
                <a:ea typeface="Aptos" panose="020B0004020202020204" pitchFamily="34" charset="0"/>
                <a:cs typeface="Times New Roman" panose="02020603050405020304" pitchFamily="18" charset="0"/>
              </a:rPr>
              <a:t>LOE Lead/</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Member at Large	Christie Young (2029)</a:t>
            </a:r>
            <a:r>
              <a:rPr lang="en-US" sz="1200" kern="100" dirty="0">
                <a:latin typeface="Aptos" panose="020B0004020202020204" pitchFamily="34" charset="0"/>
                <a:ea typeface="Aptos" panose="020B0004020202020204" pitchFamily="34" charset="0"/>
                <a:cs typeface="Times New Roman" panose="02020603050405020304" pitchFamily="18" charset="0"/>
              </a:rPr>
              <a:t>	</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Lenore </a:t>
            </a:r>
            <a:r>
              <a:rPr kumimoji="0" lang="en-US" sz="1200" b="0" i="0" u="none" strike="noStrike" kern="100" cap="none" spc="0" normalizeH="0" baseline="0" noProof="0" dirty="0" err="1">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Hackenyos</a:t>
            </a:r>
            <a:r>
              <a:rPr kumimoji="0" lang="en-US" sz="1200" b="0"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(LOE #5)</a:t>
            </a:r>
            <a:b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Member at Large		</a:t>
            </a:r>
            <a:r>
              <a:rPr kumimoji="0" lang="en-US" sz="1200" b="0"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Lenore </a:t>
            </a:r>
            <a:r>
              <a:rPr kumimoji="0" lang="en-US" sz="1200" b="0" i="0" u="none" strike="noStrike" kern="100" cap="none" spc="0" normalizeH="0" baseline="0" noProof="0" dirty="0" err="1">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Hackenyos</a:t>
            </a:r>
            <a:r>
              <a:rPr kumimoji="0" lang="en-US" sz="1200" b="0"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(2029)</a:t>
            </a:r>
          </a:p>
          <a:p>
            <a:pPr marR="0" lvl="0" algn="l" defTabSz="914400" rtl="0" eaLnBrk="1" fontAlgn="auto" latinLnBrk="0" hangingPunct="0">
              <a:lnSpc>
                <a:spcPct val="115000"/>
              </a:lnSpc>
              <a:spcBef>
                <a:spcPts val="0"/>
              </a:spcBef>
              <a:spcAft>
                <a:spcPts val="800"/>
              </a:spcAft>
              <a:buClrTx/>
              <a:buSzTx/>
              <a:tabLst/>
              <a:defRPr/>
            </a:pPr>
            <a:r>
              <a:rPr kumimoji="0" lang="en-US" sz="1200" b="0" i="0" u="none" strike="noStrike" kern="10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r>
              <a:rPr lang="en-US" sz="1200" kern="100" dirty="0">
                <a:latin typeface="Aptos" panose="020B0004020202020204" pitchFamily="34" charset="0"/>
                <a:ea typeface="Aptos" panose="020B0004020202020204" pitchFamily="34" charset="0"/>
                <a:cs typeface="Times New Roman" panose="02020603050405020304" pitchFamily="18" charset="0"/>
              </a:rPr>
              <a:t>C</a:t>
            </a:r>
            <a:r>
              <a:rPr kumimoji="0" lang="en-US" sz="1200" b="0" i="0" u="none" strike="noStrike" kern="100" cap="none" spc="0" normalizeH="0" baseline="0" noProof="0" dirty="0" err="1">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urrent</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Vice Chairperson agreed to stay on past 2026, new State Commander supports.</a:t>
            </a:r>
            <a:b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FF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r>
              <a:rPr kumimoji="0" lang="en-US" sz="1200" b="0" i="0" u="none" strike="noStrike" kern="100" cap="none" spc="0" normalizeH="0" baseline="0" noProof="0" dirty="0">
                <a:ln>
                  <a:noFill/>
                </a:ln>
                <a:solidFill>
                  <a:schemeClr val="tx1"/>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Agreed to stay on as Chairman past 2026, new State Commander supports.</a:t>
            </a: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b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br>
            <a:r>
              <a:rPr kumimoji="0" lang="en-US" sz="12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sym typeface="Times New Roman"/>
              </a:rPr>
              <a:t>	</a:t>
            </a:r>
          </a:p>
        </p:txBody>
      </p:sp>
      <p:sp>
        <p:nvSpPr>
          <p:cNvPr id="2" name="TextBox 1">
            <a:extLst>
              <a:ext uri="{FF2B5EF4-FFF2-40B4-BE49-F238E27FC236}">
                <a16:creationId xmlns:a16="http://schemas.microsoft.com/office/drawing/2014/main" id="{935C2FAC-6E3C-FA5E-2617-5825F1F55168}"/>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14</a:t>
            </a:r>
          </a:p>
        </p:txBody>
      </p:sp>
    </p:spTree>
    <p:extLst>
      <p:ext uri="{BB962C8B-B14F-4D97-AF65-F5344CB8AC3E}">
        <p14:creationId xmlns:p14="http://schemas.microsoft.com/office/powerpoint/2010/main" val="243423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65432-D5BE-5343-0073-8ACDD10A82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D484B93-D3A4-11FA-4B41-C98395550E96}"/>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2" name="TextBox 1">
            <a:extLst>
              <a:ext uri="{FF2B5EF4-FFF2-40B4-BE49-F238E27FC236}">
                <a16:creationId xmlns:a16="http://schemas.microsoft.com/office/drawing/2014/main" id="{04B30ABD-475C-5AD3-7EC9-A93DCF44AE9E}"/>
              </a:ext>
            </a:extLst>
          </p:cNvPr>
          <p:cNvSpPr txBox="1"/>
          <p:nvPr/>
        </p:nvSpPr>
        <p:spPr>
          <a:xfrm>
            <a:off x="1973179" y="2719137"/>
            <a:ext cx="4929555" cy="646331"/>
          </a:xfrm>
          <a:prstGeom prst="rect">
            <a:avLst/>
          </a:prstGeom>
          <a:noFill/>
        </p:spPr>
        <p:txBody>
          <a:bodyPr wrap="none" rtlCol="0">
            <a:spAutoFit/>
          </a:bodyPr>
          <a:lstStyle/>
          <a:p>
            <a:r>
              <a:rPr lang="en-US" sz="3600" b="1" dirty="0">
                <a:solidFill>
                  <a:srgbClr val="800000"/>
                </a:solidFill>
              </a:rPr>
              <a:t>Questions or Comments</a:t>
            </a:r>
          </a:p>
        </p:txBody>
      </p:sp>
      <p:sp>
        <p:nvSpPr>
          <p:cNvPr id="4" name="TextBox 3">
            <a:extLst>
              <a:ext uri="{FF2B5EF4-FFF2-40B4-BE49-F238E27FC236}">
                <a16:creationId xmlns:a16="http://schemas.microsoft.com/office/drawing/2014/main" id="{AC47EC48-7AE1-1614-1EB5-D7F19ED5D859}"/>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15</a:t>
            </a:r>
          </a:p>
        </p:txBody>
      </p:sp>
    </p:spTree>
    <p:extLst>
      <p:ext uri="{BB962C8B-B14F-4D97-AF65-F5344CB8AC3E}">
        <p14:creationId xmlns:p14="http://schemas.microsoft.com/office/powerpoint/2010/main" val="2700537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0D2C9-3EAD-FCCD-4389-8405D27A616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620848-46C2-0860-5CFC-8D673152E208}"/>
              </a:ext>
            </a:extLst>
          </p:cNvPr>
          <p:cNvSpPr txBox="1"/>
          <p:nvPr/>
        </p:nvSpPr>
        <p:spPr>
          <a:xfrm>
            <a:off x="3088260" y="2839819"/>
            <a:ext cx="2967479" cy="646331"/>
          </a:xfrm>
          <a:prstGeom prst="rect">
            <a:avLst/>
          </a:prstGeom>
          <a:noFill/>
        </p:spPr>
        <p:txBody>
          <a:bodyPr wrap="none" rtlCol="0">
            <a:spAutoFit/>
          </a:bodyPr>
          <a:lstStyle/>
          <a:p>
            <a:r>
              <a:rPr lang="en-US" sz="3600" b="1" dirty="0">
                <a:solidFill>
                  <a:srgbClr val="800000"/>
                </a:solidFill>
              </a:rPr>
              <a:t>Backup Slides</a:t>
            </a:r>
          </a:p>
        </p:txBody>
      </p:sp>
      <p:sp>
        <p:nvSpPr>
          <p:cNvPr id="4" name="TextBox 3">
            <a:extLst>
              <a:ext uri="{FF2B5EF4-FFF2-40B4-BE49-F238E27FC236}">
                <a16:creationId xmlns:a16="http://schemas.microsoft.com/office/drawing/2014/main" id="{FB89E106-E696-9169-346D-1887C9BC49DD}"/>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16</a:t>
            </a:r>
          </a:p>
        </p:txBody>
      </p:sp>
    </p:spTree>
    <p:extLst>
      <p:ext uri="{BB962C8B-B14F-4D97-AF65-F5344CB8AC3E}">
        <p14:creationId xmlns:p14="http://schemas.microsoft.com/office/powerpoint/2010/main" val="3713444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FA05F9-8C30-B1C8-B6E4-E95FD9EA5737}"/>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4" name="TextBox 3">
            <a:extLst>
              <a:ext uri="{FF2B5EF4-FFF2-40B4-BE49-F238E27FC236}">
                <a16:creationId xmlns:a16="http://schemas.microsoft.com/office/drawing/2014/main" id="{7F84D7E7-5897-ED18-7BF6-AE45372D5DA9}"/>
              </a:ext>
            </a:extLst>
          </p:cNvPr>
          <p:cNvSpPr txBox="1"/>
          <p:nvPr/>
        </p:nvSpPr>
        <p:spPr>
          <a:xfrm>
            <a:off x="2654648" y="797442"/>
            <a:ext cx="3663182" cy="461665"/>
          </a:xfrm>
          <a:prstGeom prst="rect">
            <a:avLst/>
          </a:prstGeom>
          <a:noFill/>
        </p:spPr>
        <p:txBody>
          <a:bodyPr wrap="none" rtlCol="0">
            <a:spAutoFit/>
          </a:bodyPr>
          <a:lstStyle/>
          <a:p>
            <a:r>
              <a:rPr lang="en-US" sz="2400" b="1" u="sng" dirty="0"/>
              <a:t>Key Acronyms/Definitions</a:t>
            </a:r>
          </a:p>
        </p:txBody>
      </p:sp>
      <p:sp>
        <p:nvSpPr>
          <p:cNvPr id="2" name="TextBox 1">
            <a:extLst>
              <a:ext uri="{FF2B5EF4-FFF2-40B4-BE49-F238E27FC236}">
                <a16:creationId xmlns:a16="http://schemas.microsoft.com/office/drawing/2014/main" id="{FDCDCB2E-47F8-5996-681C-7706D71BEFDD}"/>
              </a:ext>
            </a:extLst>
          </p:cNvPr>
          <p:cNvSpPr txBox="1"/>
          <p:nvPr/>
        </p:nvSpPr>
        <p:spPr>
          <a:xfrm>
            <a:off x="4387534" y="1535838"/>
            <a:ext cx="4587947" cy="5693866"/>
          </a:xfrm>
          <a:prstGeom prst="rect">
            <a:avLst/>
          </a:prstGeom>
          <a:noFill/>
        </p:spPr>
        <p:txBody>
          <a:bodyPr wrap="square" rtlCol="0">
            <a:spAutoFit/>
          </a:bodyPr>
          <a:lstStyle/>
          <a:p>
            <a:pPr algn="ctr"/>
            <a:r>
              <a:rPr lang="en-US" sz="1400" b="1" i="1" u="sng" dirty="0"/>
              <a:t>Definitions</a:t>
            </a:r>
            <a:br>
              <a:rPr lang="en-US" sz="1400" b="1" i="1" dirty="0"/>
            </a:br>
            <a:endParaRPr lang="en-US" sz="1400" b="1" i="1" dirty="0"/>
          </a:p>
          <a:p>
            <a:pPr marL="285750" indent="-285750">
              <a:buFont typeface="Wingdings" panose="05000000000000000000" pitchFamily="2" charset="2"/>
              <a:buChar char="q"/>
            </a:pPr>
            <a:r>
              <a:rPr lang="en-US" sz="1400" b="1" dirty="0"/>
              <a:t>LOE Definition  -  </a:t>
            </a:r>
            <a:r>
              <a:rPr lang="en-US" sz="1400" dirty="0"/>
              <a:t>Line of Effort towards a developed strategy that is a concentrated effort towards a desired </a:t>
            </a:r>
            <a:r>
              <a:rPr lang="en-US" sz="1400" dirty="0" err="1"/>
              <a:t>endstate</a:t>
            </a:r>
            <a:r>
              <a:rPr lang="en-US" sz="1400" dirty="0"/>
              <a:t> or outcome.</a:t>
            </a:r>
            <a:br>
              <a:rPr lang="en-US" sz="1400" dirty="0"/>
            </a:br>
            <a:endParaRPr lang="en-US" sz="1400" dirty="0"/>
          </a:p>
          <a:p>
            <a:pPr marL="285750" indent="-285750">
              <a:buFont typeface="Wingdings" panose="05000000000000000000" pitchFamily="2" charset="2"/>
              <a:buChar char="q"/>
            </a:pPr>
            <a:r>
              <a:rPr lang="en-US" sz="1400" b="1" dirty="0"/>
              <a:t>Ends</a:t>
            </a:r>
            <a:r>
              <a:rPr lang="en-US" sz="1400" dirty="0"/>
              <a:t>	-   Objectives toward which one strives to meet</a:t>
            </a:r>
            <a:br>
              <a:rPr lang="en-US" sz="1400" dirty="0"/>
            </a:br>
            <a:endParaRPr lang="en-US" sz="1400" dirty="0"/>
          </a:p>
          <a:p>
            <a:pPr marL="285750" indent="-285750">
              <a:buFont typeface="Wingdings" panose="05000000000000000000" pitchFamily="2" charset="2"/>
              <a:buChar char="q"/>
            </a:pPr>
            <a:r>
              <a:rPr lang="en-US" sz="1400" b="1" dirty="0"/>
              <a:t>Means</a:t>
            </a:r>
            <a:r>
              <a:rPr lang="en-US" sz="1400" dirty="0"/>
              <a:t>	-   Instruments or process/procedure by which some end can be achieved</a:t>
            </a:r>
            <a:br>
              <a:rPr lang="en-US" sz="1400" dirty="0"/>
            </a:br>
            <a:endParaRPr lang="en-US" sz="1400" dirty="0"/>
          </a:p>
          <a:p>
            <a:pPr marL="285750" indent="-285750">
              <a:buFont typeface="Wingdings" panose="05000000000000000000" pitchFamily="2" charset="2"/>
              <a:buChar char="q"/>
            </a:pPr>
            <a:r>
              <a:rPr lang="en-US" sz="1400" b="1" dirty="0"/>
              <a:t>Measures</a:t>
            </a:r>
            <a:r>
              <a:rPr lang="en-US" sz="1400" dirty="0"/>
              <a:t> –  A quantifiable marker to determine if efforts are effective or efficient</a:t>
            </a:r>
            <a:br>
              <a:rPr lang="en-US" sz="1400" dirty="0"/>
            </a:br>
            <a:endParaRPr lang="en-US" sz="1400" dirty="0"/>
          </a:p>
          <a:p>
            <a:pPr marL="285750" indent="-285750">
              <a:buFont typeface="Wingdings" panose="05000000000000000000" pitchFamily="2" charset="2"/>
              <a:buChar char="q"/>
            </a:pPr>
            <a:r>
              <a:rPr lang="en-US" sz="1400" b="1" dirty="0"/>
              <a:t>Ways </a:t>
            </a:r>
            <a:r>
              <a:rPr lang="en-US" sz="1400" dirty="0"/>
              <a:t>	-   Courses of Action taken to meet objectives</a:t>
            </a:r>
          </a:p>
          <a:p>
            <a:pPr marL="285750" indent="-285750">
              <a:buFont typeface="Wingdings" panose="05000000000000000000" pitchFamily="2" charset="2"/>
              <a:buChar char="q"/>
            </a:pPr>
            <a:endParaRPr lang="en-US" sz="1400" dirty="0"/>
          </a:p>
          <a:p>
            <a:pPr marL="285750" indent="-285750">
              <a:buFont typeface="Wingdings" panose="05000000000000000000" pitchFamily="2" charset="2"/>
              <a:buChar char="q"/>
            </a:pPr>
            <a:r>
              <a:rPr lang="en-US" sz="1400" b="1" dirty="0"/>
              <a:t>Survey Analysis Report    </a:t>
            </a:r>
            <a:r>
              <a:rPr lang="en-US" sz="1400" dirty="0"/>
              <a:t>-   Summary report that indicates progress of measures as either RED (requires improvement), AMBER (status quo), or GREEN (Significant improvements made).  Measures will help determine what parameters were set for each objective to meet a Red, Amber. Or Green status.  This report is a snap-shot in time and updated quarterly, semi-annually, or annually.</a:t>
            </a:r>
          </a:p>
          <a:p>
            <a:pPr marL="285750" indent="-285750">
              <a:buFont typeface="Wingdings" panose="05000000000000000000" pitchFamily="2" charset="2"/>
              <a:buChar char="q"/>
            </a:pPr>
            <a:endParaRPr lang="en-US" sz="1400" dirty="0"/>
          </a:p>
          <a:p>
            <a:endParaRPr lang="en-US" sz="1400" dirty="0"/>
          </a:p>
        </p:txBody>
      </p:sp>
      <p:sp>
        <p:nvSpPr>
          <p:cNvPr id="5" name="TextBox 4">
            <a:extLst>
              <a:ext uri="{FF2B5EF4-FFF2-40B4-BE49-F238E27FC236}">
                <a16:creationId xmlns:a16="http://schemas.microsoft.com/office/drawing/2014/main" id="{E196526F-A406-A98D-A6AA-0155BD128310}"/>
              </a:ext>
            </a:extLst>
          </p:cNvPr>
          <p:cNvSpPr txBox="1"/>
          <p:nvPr/>
        </p:nvSpPr>
        <p:spPr>
          <a:xfrm>
            <a:off x="942998" y="5688449"/>
            <a:ext cx="2634490" cy="1169551"/>
          </a:xfrm>
          <a:prstGeom prst="rect">
            <a:avLst/>
          </a:prstGeom>
          <a:noFill/>
        </p:spPr>
        <p:txBody>
          <a:bodyPr wrap="square" rtlCol="0">
            <a:spAutoFit/>
          </a:bodyPr>
          <a:lstStyle/>
          <a:p>
            <a:r>
              <a:rPr lang="en-US" sz="1400" b="1" i="1" dirty="0"/>
              <a:t>LRSP Colors</a:t>
            </a:r>
          </a:p>
          <a:p>
            <a:pPr marL="285750" indent="-285750">
              <a:buFont typeface="Wingdings" panose="05000000000000000000" pitchFamily="2" charset="2"/>
              <a:buChar char="q"/>
            </a:pPr>
            <a:r>
              <a:rPr lang="en-US" sz="1400" dirty="0"/>
              <a:t>Maroon: Line of Effort</a:t>
            </a:r>
          </a:p>
          <a:p>
            <a:pPr marL="285750" indent="-285750">
              <a:buFont typeface="Wingdings" panose="05000000000000000000" pitchFamily="2" charset="2"/>
              <a:buChar char="q"/>
            </a:pPr>
            <a:r>
              <a:rPr lang="en-US" sz="1400" dirty="0"/>
              <a:t>Yellow: Objectives or Vision</a:t>
            </a:r>
          </a:p>
          <a:p>
            <a:pPr marL="285750" indent="-285750">
              <a:buFont typeface="Wingdings" panose="05000000000000000000" pitchFamily="2" charset="2"/>
              <a:buChar char="q"/>
            </a:pPr>
            <a:r>
              <a:rPr lang="en-US" sz="1400" dirty="0"/>
              <a:t>Green:  Events/Actions/Items</a:t>
            </a:r>
          </a:p>
          <a:p>
            <a:pPr marL="285750" indent="-285750">
              <a:buFont typeface="Wingdings" panose="05000000000000000000" pitchFamily="2" charset="2"/>
              <a:buChar char="q"/>
            </a:pPr>
            <a:r>
              <a:rPr lang="en-US" sz="1400" dirty="0"/>
              <a:t>Blue:  Endstate</a:t>
            </a:r>
          </a:p>
        </p:txBody>
      </p:sp>
      <p:graphicFrame>
        <p:nvGraphicFramePr>
          <p:cNvPr id="9" name="Table 8">
            <a:extLst>
              <a:ext uri="{FF2B5EF4-FFF2-40B4-BE49-F238E27FC236}">
                <a16:creationId xmlns:a16="http://schemas.microsoft.com/office/drawing/2014/main" id="{2CF209CA-AF42-A6ED-8157-C38008ECCC36}"/>
              </a:ext>
            </a:extLst>
          </p:cNvPr>
          <p:cNvGraphicFramePr>
            <a:graphicFrameLocks noGrp="1"/>
          </p:cNvGraphicFramePr>
          <p:nvPr>
            <p:extLst>
              <p:ext uri="{D42A27DB-BD31-4B8C-83A1-F6EECF244321}">
                <p14:modId xmlns:p14="http://schemas.microsoft.com/office/powerpoint/2010/main" val="173698164"/>
              </p:ext>
            </p:extLst>
          </p:nvPr>
        </p:nvGraphicFramePr>
        <p:xfrm>
          <a:off x="277444" y="1456445"/>
          <a:ext cx="3652514" cy="4114798"/>
        </p:xfrm>
        <a:graphic>
          <a:graphicData uri="http://schemas.openxmlformats.org/drawingml/2006/table">
            <a:tbl>
              <a:tblPr>
                <a:tableStyleId>{5940675A-B579-460E-94D1-54222C63F5DA}</a:tableStyleId>
              </a:tblPr>
              <a:tblGrid>
                <a:gridCol w="1171734">
                  <a:extLst>
                    <a:ext uri="{9D8B030D-6E8A-4147-A177-3AD203B41FA5}">
                      <a16:colId xmlns:a16="http://schemas.microsoft.com/office/drawing/2014/main" val="1035352045"/>
                    </a:ext>
                  </a:extLst>
                </a:gridCol>
                <a:gridCol w="2480780">
                  <a:extLst>
                    <a:ext uri="{9D8B030D-6E8A-4147-A177-3AD203B41FA5}">
                      <a16:colId xmlns:a16="http://schemas.microsoft.com/office/drawing/2014/main" val="1010573624"/>
                    </a:ext>
                  </a:extLst>
                </a:gridCol>
              </a:tblGrid>
              <a:tr h="160198">
                <a:tc>
                  <a:txBody>
                    <a:bodyPr/>
                    <a:lstStyle/>
                    <a:p>
                      <a:pPr algn="l" rtl="0" fontAlgn="ctr"/>
                      <a:r>
                        <a:rPr lang="en-US" sz="1000" u="none" strike="noStrike">
                          <a:effectLst/>
                        </a:rPr>
                        <a:t>Obj/OBJ </a:t>
                      </a:r>
                      <a:endParaRPr lang="en-US" sz="1000" b="1"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Objective(s)</a:t>
                      </a:r>
                      <a:endParaRPr lang="en-US" sz="1000" b="1"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1847993629"/>
                  </a:ext>
                </a:extLst>
              </a:tr>
              <a:tr h="164775">
                <a:tc>
                  <a:txBody>
                    <a:bodyPr/>
                    <a:lstStyle/>
                    <a:p>
                      <a:pPr algn="l" rtl="0" fontAlgn="ctr"/>
                      <a:r>
                        <a:rPr lang="en-US" sz="1000" u="none" strike="noStrike">
                          <a:effectLst/>
                        </a:rPr>
                        <a:t>AD</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Active Duty</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989332690"/>
                  </a:ext>
                </a:extLst>
              </a:tr>
              <a:tr h="164775">
                <a:tc>
                  <a:txBody>
                    <a:bodyPr/>
                    <a:lstStyle/>
                    <a:p>
                      <a:pPr algn="l" rtl="0" fontAlgn="ctr"/>
                      <a:r>
                        <a:rPr lang="en-US" sz="1000" u="none" strike="noStrike">
                          <a:effectLst/>
                        </a:rPr>
                        <a:t>ALR</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American Legion Riders</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806252361"/>
                  </a:ext>
                </a:extLst>
              </a:tr>
              <a:tr h="164775">
                <a:tc>
                  <a:txBody>
                    <a:bodyPr/>
                    <a:lstStyle/>
                    <a:p>
                      <a:pPr algn="l" rtl="0" fontAlgn="ctr"/>
                      <a:r>
                        <a:rPr lang="en-US" sz="1000" u="none" strike="noStrike">
                          <a:effectLst/>
                        </a:rPr>
                        <a:t>AUX</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American Legion Auxiliary</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1777999628"/>
                  </a:ext>
                </a:extLst>
              </a:tr>
              <a:tr h="164775">
                <a:tc>
                  <a:txBody>
                    <a:bodyPr/>
                    <a:lstStyle/>
                    <a:p>
                      <a:pPr algn="l" rtl="0" fontAlgn="ctr"/>
                      <a:r>
                        <a:rPr lang="en-US" sz="1000" u="none" strike="noStrike">
                          <a:effectLst/>
                        </a:rPr>
                        <a:t>BLUF</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Bottom Line Up Front</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2109551878"/>
                  </a:ext>
                </a:extLst>
              </a:tr>
              <a:tr h="164775">
                <a:tc>
                  <a:txBody>
                    <a:bodyPr/>
                    <a:lstStyle/>
                    <a:p>
                      <a:pPr algn="l" rtl="0" fontAlgn="ctr"/>
                      <a:r>
                        <a:rPr lang="en-US" sz="1000" u="none" strike="noStrike" dirty="0">
                          <a:effectLst/>
                        </a:rPr>
                        <a:t>Cdr/CDR </a:t>
                      </a:r>
                      <a:endParaRPr lang="en-US" sz="1000" b="0" i="0" u="none" strike="noStrike" dirty="0">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Commander</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2867751761"/>
                  </a:ext>
                </a:extLst>
              </a:tr>
              <a:tr h="164775">
                <a:tc>
                  <a:txBody>
                    <a:bodyPr/>
                    <a:lstStyle/>
                    <a:p>
                      <a:pPr algn="l" rtl="0" fontAlgn="ctr"/>
                      <a:r>
                        <a:rPr lang="en-US" sz="1000" u="none" strike="noStrike">
                          <a:effectLst/>
                        </a:rPr>
                        <a:t>DEC</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Dept. Executive Committee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1004935051"/>
                  </a:ext>
                </a:extLst>
              </a:tr>
              <a:tr h="164775">
                <a:tc>
                  <a:txBody>
                    <a:bodyPr/>
                    <a:lstStyle/>
                    <a:p>
                      <a:pPr algn="l" rtl="0" fontAlgn="ctr"/>
                      <a:r>
                        <a:rPr lang="en-US" sz="1000" u="none" strike="noStrike">
                          <a:effectLst/>
                        </a:rPr>
                        <a:t>Dept.</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Department</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1908703315"/>
                  </a:ext>
                </a:extLst>
              </a:tr>
              <a:tr h="164775">
                <a:tc>
                  <a:txBody>
                    <a:bodyPr/>
                    <a:lstStyle/>
                    <a:p>
                      <a:pPr algn="l" rtl="0" fontAlgn="ctr"/>
                      <a:r>
                        <a:rPr lang="en-US" sz="1000" u="none" strike="noStrike">
                          <a:effectLst/>
                        </a:rPr>
                        <a:t>DoD</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Dep’t of Defense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1801721665"/>
                  </a:ext>
                </a:extLst>
              </a:tr>
              <a:tr h="164775">
                <a:tc>
                  <a:txBody>
                    <a:bodyPr/>
                    <a:lstStyle/>
                    <a:p>
                      <a:pPr algn="l" rtl="0" fontAlgn="ctr"/>
                      <a:r>
                        <a:rPr lang="en-US" sz="1000" u="none" strike="noStrike">
                          <a:effectLst/>
                        </a:rPr>
                        <a:t>HQs</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Headquarters</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2749424966"/>
                  </a:ext>
                </a:extLst>
              </a:tr>
              <a:tr h="164775">
                <a:tc>
                  <a:txBody>
                    <a:bodyPr/>
                    <a:lstStyle/>
                    <a:p>
                      <a:pPr algn="l" rtl="0" fontAlgn="ctr"/>
                      <a:r>
                        <a:rPr lang="en-US" sz="1000" u="none" strike="noStrike">
                          <a:effectLst/>
                        </a:rPr>
                        <a:t>i.e.</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For Example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2353175595"/>
                  </a:ext>
                </a:extLst>
              </a:tr>
              <a:tr h="164775">
                <a:tc>
                  <a:txBody>
                    <a:bodyPr/>
                    <a:lstStyle/>
                    <a:p>
                      <a:pPr algn="l" rtl="0" fontAlgn="ctr"/>
                      <a:r>
                        <a:rPr lang="en-US" sz="1000" u="none" strike="noStrike">
                          <a:effectLst/>
                        </a:rPr>
                        <a:t>LOE</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Line of Effort</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4265025373"/>
                  </a:ext>
                </a:extLst>
              </a:tr>
              <a:tr h="164775">
                <a:tc>
                  <a:txBody>
                    <a:bodyPr/>
                    <a:lstStyle/>
                    <a:p>
                      <a:pPr algn="l" rtl="0" fontAlgn="ctr"/>
                      <a:r>
                        <a:rPr lang="en-US" sz="1000" u="none" strike="noStrike">
                          <a:effectLst/>
                        </a:rPr>
                        <a:t>LRSP</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Long Range Strategic Plan</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1803633968"/>
                  </a:ext>
                </a:extLst>
              </a:tr>
              <a:tr h="164775">
                <a:tc>
                  <a:txBody>
                    <a:bodyPr/>
                    <a:lstStyle/>
                    <a:p>
                      <a:pPr algn="l" rtl="0" fontAlgn="ctr"/>
                      <a:r>
                        <a:rPr lang="en-US" sz="1000" u="none" strike="noStrike">
                          <a:effectLst/>
                        </a:rPr>
                        <a:t>MOPAC </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Membership Org. Post Activities Committee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733060762"/>
                  </a:ext>
                </a:extLst>
              </a:tr>
              <a:tr h="164775">
                <a:tc>
                  <a:txBody>
                    <a:bodyPr/>
                    <a:lstStyle/>
                    <a:p>
                      <a:pPr algn="l" rtl="0" fontAlgn="ctr"/>
                      <a:r>
                        <a:rPr lang="en-US" sz="1000" u="none" strike="noStrike">
                          <a:effectLst/>
                        </a:rPr>
                        <a:t>NEC</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Nat’l Executive Committee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4034073550"/>
                  </a:ext>
                </a:extLst>
              </a:tr>
              <a:tr h="164775">
                <a:tc>
                  <a:txBody>
                    <a:bodyPr/>
                    <a:lstStyle/>
                    <a:p>
                      <a:pPr algn="l" rtl="0" fontAlgn="ctr"/>
                      <a:r>
                        <a:rPr lang="en-US" sz="1000" u="none" strike="noStrike">
                          <a:effectLst/>
                        </a:rPr>
                        <a:t>NGB</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Nat’l Guard Bureau</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2714307167"/>
                  </a:ext>
                </a:extLst>
              </a:tr>
              <a:tr h="164775">
                <a:tc>
                  <a:txBody>
                    <a:bodyPr/>
                    <a:lstStyle/>
                    <a:p>
                      <a:pPr algn="l" rtl="0" fontAlgn="ctr"/>
                      <a:r>
                        <a:rPr lang="en-US" sz="1000" u="none" strike="noStrike">
                          <a:effectLst/>
                        </a:rPr>
                        <a:t>PACT ACT </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Promise to Address Comprehensive Toxics Act</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647489976"/>
                  </a:ext>
                </a:extLst>
              </a:tr>
              <a:tr h="164775">
                <a:tc>
                  <a:txBody>
                    <a:bodyPr/>
                    <a:lstStyle/>
                    <a:p>
                      <a:pPr algn="l" rtl="0" fontAlgn="ctr"/>
                      <a:r>
                        <a:rPr lang="en-US" sz="1000" u="none" strike="noStrike">
                          <a:effectLst/>
                        </a:rPr>
                        <a:t>POA&amp;M </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Plan of Action &amp; Milestones</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532974200"/>
                  </a:ext>
                </a:extLst>
              </a:tr>
              <a:tr h="164775">
                <a:tc>
                  <a:txBody>
                    <a:bodyPr/>
                    <a:lstStyle/>
                    <a:p>
                      <a:pPr algn="l" rtl="0" fontAlgn="ctr"/>
                      <a:r>
                        <a:rPr lang="en-US" sz="1000" u="none" strike="noStrike">
                          <a:effectLst/>
                        </a:rPr>
                        <a:t>Pt.</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Point</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3370133191"/>
                  </a:ext>
                </a:extLst>
              </a:tr>
              <a:tr h="164775">
                <a:tc>
                  <a:txBody>
                    <a:bodyPr/>
                    <a:lstStyle/>
                    <a:p>
                      <a:pPr algn="l" rtl="0" fontAlgn="ctr"/>
                      <a:r>
                        <a:rPr lang="en-US" sz="1000" u="none" strike="noStrike">
                          <a:effectLst/>
                        </a:rPr>
                        <a:t>SAL</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Sons of the American Legion</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3468605640"/>
                  </a:ext>
                </a:extLst>
              </a:tr>
              <a:tr h="164775">
                <a:tc>
                  <a:txBody>
                    <a:bodyPr/>
                    <a:lstStyle/>
                    <a:p>
                      <a:pPr algn="l" rtl="0" fontAlgn="ctr"/>
                      <a:r>
                        <a:rPr lang="en-US" sz="1000" u="none" strike="noStrike">
                          <a:effectLst/>
                        </a:rPr>
                        <a:t>T3</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Train the Trainer</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358268666"/>
                  </a:ext>
                </a:extLst>
              </a:tr>
              <a:tr h="164775">
                <a:tc>
                  <a:txBody>
                    <a:bodyPr/>
                    <a:lstStyle/>
                    <a:p>
                      <a:pPr algn="l" rtl="0" fontAlgn="ctr"/>
                      <a:r>
                        <a:rPr lang="en-US" sz="1000" u="none" strike="noStrike">
                          <a:effectLst/>
                        </a:rPr>
                        <a:t>TBD</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To Be Determined</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3071031378"/>
                  </a:ext>
                </a:extLst>
              </a:tr>
              <a:tr h="164775">
                <a:tc>
                  <a:txBody>
                    <a:bodyPr/>
                    <a:lstStyle/>
                    <a:p>
                      <a:pPr algn="l" rtl="0" fontAlgn="ctr"/>
                      <a:r>
                        <a:rPr lang="en-US" sz="1000" u="none" strike="noStrike">
                          <a:effectLst/>
                        </a:rPr>
                        <a:t>USAR</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US Army Reserve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3768829748"/>
                  </a:ext>
                </a:extLst>
              </a:tr>
              <a:tr h="164775">
                <a:tc>
                  <a:txBody>
                    <a:bodyPr/>
                    <a:lstStyle/>
                    <a:p>
                      <a:pPr algn="l" rtl="0" fontAlgn="ctr"/>
                      <a:r>
                        <a:rPr lang="en-US" sz="1000" u="none" strike="noStrike">
                          <a:effectLst/>
                        </a:rPr>
                        <a:t>VAVS</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a:effectLst/>
                        </a:rPr>
                        <a:t>VA Volunteer Service</a:t>
                      </a:r>
                      <a:endParaRPr lang="en-US" sz="1000" b="0" i="0" u="none" strike="noStrike">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3348907347"/>
                  </a:ext>
                </a:extLst>
              </a:tr>
              <a:tr h="164775">
                <a:tc>
                  <a:txBody>
                    <a:bodyPr/>
                    <a:lstStyle/>
                    <a:p>
                      <a:pPr algn="l" rtl="0" fontAlgn="ctr"/>
                      <a:r>
                        <a:rPr lang="en-US" sz="1000" u="none" strike="noStrike">
                          <a:effectLst/>
                        </a:rPr>
                        <a:t>VSO</a:t>
                      </a:r>
                      <a:endParaRPr lang="en-US" sz="1000" b="0" i="0" u="none" strike="noStrike">
                        <a:solidFill>
                          <a:srgbClr val="000000"/>
                        </a:solidFill>
                        <a:effectLst/>
                        <a:latin typeface="Times New Roman" panose="02020603050405020304" pitchFamily="18" charset="0"/>
                      </a:endParaRPr>
                    </a:p>
                  </a:txBody>
                  <a:tcPr marL="4577" marR="4577" marT="4577" marB="0" anchor="ctr"/>
                </a:tc>
                <a:tc>
                  <a:txBody>
                    <a:bodyPr/>
                    <a:lstStyle/>
                    <a:p>
                      <a:pPr algn="l" rtl="0" fontAlgn="ctr"/>
                      <a:r>
                        <a:rPr lang="en-US" sz="1000" u="none" strike="noStrike" dirty="0">
                          <a:effectLst/>
                        </a:rPr>
                        <a:t>Veterans Service Officer</a:t>
                      </a:r>
                      <a:endParaRPr lang="en-US" sz="1000" b="0" i="0" u="none" strike="noStrike" dirty="0">
                        <a:solidFill>
                          <a:srgbClr val="000000"/>
                        </a:solidFill>
                        <a:effectLst/>
                        <a:latin typeface="Times New Roman" panose="02020603050405020304" pitchFamily="18" charset="0"/>
                      </a:endParaRPr>
                    </a:p>
                  </a:txBody>
                  <a:tcPr marL="4577" marR="4577" marT="4577" marB="0" anchor="ctr"/>
                </a:tc>
                <a:extLst>
                  <a:ext uri="{0D108BD9-81ED-4DB2-BD59-A6C34878D82A}">
                    <a16:rowId xmlns:a16="http://schemas.microsoft.com/office/drawing/2014/main" val="4232474823"/>
                  </a:ext>
                </a:extLst>
              </a:tr>
            </a:tbl>
          </a:graphicData>
        </a:graphic>
      </p:graphicFrame>
      <p:sp>
        <p:nvSpPr>
          <p:cNvPr id="6" name="TextBox 5">
            <a:extLst>
              <a:ext uri="{FF2B5EF4-FFF2-40B4-BE49-F238E27FC236}">
                <a16:creationId xmlns:a16="http://schemas.microsoft.com/office/drawing/2014/main" id="{AD4C81A6-5000-F129-C35D-44541FC48E92}"/>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17</a:t>
            </a:r>
          </a:p>
        </p:txBody>
      </p:sp>
    </p:spTree>
    <p:extLst>
      <p:ext uri="{BB962C8B-B14F-4D97-AF65-F5344CB8AC3E}">
        <p14:creationId xmlns:p14="http://schemas.microsoft.com/office/powerpoint/2010/main" val="462660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7E4EA-367B-9C20-91D4-C9244DE7DB0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77D88FD-AB77-E004-6087-0C3D83DA7225}"/>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6" name="TextBox 5">
            <a:extLst>
              <a:ext uri="{FF2B5EF4-FFF2-40B4-BE49-F238E27FC236}">
                <a16:creationId xmlns:a16="http://schemas.microsoft.com/office/drawing/2014/main" id="{133F4C90-B6CF-0E89-6073-9A72F8575445}"/>
              </a:ext>
            </a:extLst>
          </p:cNvPr>
          <p:cNvSpPr txBox="1"/>
          <p:nvPr/>
        </p:nvSpPr>
        <p:spPr>
          <a:xfrm>
            <a:off x="547437" y="830453"/>
            <a:ext cx="8211552" cy="6027547"/>
          </a:xfrm>
          <a:prstGeom prst="rect">
            <a:avLst/>
          </a:prstGeom>
          <a:noFill/>
        </p:spPr>
        <p:txBody>
          <a:bodyPr wrap="square">
            <a:spAutoFit/>
          </a:bodyPr>
          <a:lstStyle/>
          <a:p>
            <a:pPr marL="0" marR="0" algn="ctr">
              <a:lnSpc>
                <a:spcPct val="115000"/>
              </a:lnSpc>
              <a:spcAft>
                <a:spcPts val="800"/>
              </a:spcAft>
              <a:buNone/>
            </a:pPr>
            <a:r>
              <a:rPr lang="en-US" sz="1400" b="1" u="sng" kern="100" dirty="0">
                <a:effectLst/>
                <a:latin typeface="Aptos" panose="020B0004020202020204" pitchFamily="34" charset="0"/>
                <a:ea typeface="Aptos" panose="020B0004020202020204" pitchFamily="34" charset="0"/>
                <a:cs typeface="Times New Roman" panose="02020603050405020304" pitchFamily="18" charset="0"/>
              </a:rPr>
              <a:t>Line of Effort (LOE) Structure &amp; Responsibilities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This document outlines the structure and responsibilities for the five Lines of Effort (LOEs) supporting the Texas Legion’s Strategic Long Range Plan.</a:t>
            </a: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LOE Leadership &amp; Chain of Responsibility: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Texas Vice Commanders and the Assistant Chairman for Long Range Planning Committee (LRPC) serve as LOE Leads. These leads maintain both a traditional Legion chain of responsibility (through their Vice Commander role) and a technical chain focused on the assigned LOE. The technical chain is supported by District Commanders or their designated representatives. To ensure comprehensive representation across the state, each LOE includes members from all four Divisions. The standard Legion structure aligns 23 Districts under one of the four Divisions, based on geographic location.</a:t>
            </a:r>
          </a:p>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Technical Chain &amp; Objective Management:</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Each LOE already has established Objectives (detailed on previous slides) developed which came from the LRPC over the past two years.  As issues and challenges are identified, LOE Leads will address them, leveraging existing standing committees. Resolutions and Committee Action Plans may also be utilized to help drive progress.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LOE Leads will track progress on all working objectives and provide updates at the Department Convention, Fall Department Executive Committee (DEC) meeting, and Mid-winter Conference. Leads should be prepared to present a concise summary of progress for objectives categorized under specific timeframes: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Short-Range: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(1-2 years)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Mid-Range: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(3-5 years)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Long-Range:</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 (5+ years)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attached summary template is recommended to standardize LOE reporting. LOE Leads retain the flexibility to modify, add, or delete objectives as needed, with assistance from District Committee members representing all Divisions. The Texas Legion Long Range Plan is a dynamic document, subject to continuous improvement.</a:t>
            </a:r>
          </a:p>
        </p:txBody>
      </p:sp>
      <p:sp>
        <p:nvSpPr>
          <p:cNvPr id="2" name="TextBox 1">
            <a:extLst>
              <a:ext uri="{FF2B5EF4-FFF2-40B4-BE49-F238E27FC236}">
                <a16:creationId xmlns:a16="http://schemas.microsoft.com/office/drawing/2014/main" id="{58FEE1F0-32B0-8357-CB2F-D985E196191B}"/>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18</a:t>
            </a:r>
          </a:p>
        </p:txBody>
      </p:sp>
    </p:spTree>
    <p:extLst>
      <p:ext uri="{BB962C8B-B14F-4D97-AF65-F5344CB8AC3E}">
        <p14:creationId xmlns:p14="http://schemas.microsoft.com/office/powerpoint/2010/main" val="2053478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EF627-8732-EC74-A051-017C6830C81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B33950-2EF1-A971-23E6-A5FB9AC191DD}"/>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4" name="TextBox 3">
            <a:extLst>
              <a:ext uri="{FF2B5EF4-FFF2-40B4-BE49-F238E27FC236}">
                <a16:creationId xmlns:a16="http://schemas.microsoft.com/office/drawing/2014/main" id="{8E8AC1EC-21CE-EBDB-0363-3CDA276180D7}"/>
              </a:ext>
            </a:extLst>
          </p:cNvPr>
          <p:cNvSpPr txBox="1"/>
          <p:nvPr/>
        </p:nvSpPr>
        <p:spPr>
          <a:xfrm>
            <a:off x="625642" y="826368"/>
            <a:ext cx="8073189" cy="2835392"/>
          </a:xfrm>
          <a:prstGeom prst="rect">
            <a:avLst/>
          </a:prstGeom>
          <a:noFill/>
        </p:spPr>
        <p:txBody>
          <a:bodyPr wrap="square">
            <a:spAutoFit/>
          </a:bodyPr>
          <a:lstStyle/>
          <a:p>
            <a:pPr marL="0" marR="0">
              <a:lnSpc>
                <a:spcPct val="115000"/>
              </a:lnSpc>
              <a:spcAft>
                <a:spcPts val="800"/>
              </a:spcAft>
              <a:buNone/>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LRPC Members &amp; Volunteers – Structure and Responsibilities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The committee members listed as LOE facilitators will serve as facilitators for change.  They will assist with efforts to develop, implement, and track objectives.  More importantly, they will serve as the continuity each year between those legionnaires who transition out of the LRPC.  When necessary, facilitators will schedule and conduct integrated zoom sessions for their LOE.  Once a Long-Range Training Program is developed and rolled out, the facilitators will help get the training in the hands of Posts and Districts.  Facilitators will also help Vice Commanders obtain, analyze, and understand data from the District and Post surveys.	Additionally, they will help LOE leads build a deeper bench of sub-committee members/volunteers as needed.  Volunteers will augment LRPC members as additional change agents.</a:t>
            </a:r>
          </a:p>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Besides</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a:t>
            </a:r>
            <a:r>
              <a:rPr lang="en-US" sz="1200" kern="100" dirty="0">
                <a:effectLst/>
                <a:latin typeface="Aptos" panose="020B0004020202020204" pitchFamily="34" charset="0"/>
                <a:ea typeface="Aptos" panose="020B0004020202020204" pitchFamily="34" charset="0"/>
                <a:cs typeface="Times New Roman" panose="02020603050405020304" pitchFamily="18" charset="0"/>
              </a:rPr>
              <a:t>serving as a LOE facilitator, the Chairman and Vice Chairperson will collect Texas Legion Committee Action Plans and serve as a liaison between the various committees and LRPC.  They will address any recommended changes and engage accordingly with the appropriate committees and Legion Family leadership.  More importantly, they will collaborate with the HQs staff for required resources and brief the Legion leadership on LRPC progress.</a:t>
            </a:r>
          </a:p>
        </p:txBody>
      </p:sp>
      <p:sp>
        <p:nvSpPr>
          <p:cNvPr id="5" name="TextBox 4">
            <a:extLst>
              <a:ext uri="{FF2B5EF4-FFF2-40B4-BE49-F238E27FC236}">
                <a16:creationId xmlns:a16="http://schemas.microsoft.com/office/drawing/2014/main" id="{1DE15686-8DF8-9D80-CA66-285D147AFA52}"/>
              </a:ext>
            </a:extLst>
          </p:cNvPr>
          <p:cNvSpPr txBox="1"/>
          <p:nvPr/>
        </p:nvSpPr>
        <p:spPr>
          <a:xfrm>
            <a:off x="625642" y="3250945"/>
            <a:ext cx="8211552" cy="3428118"/>
          </a:xfrm>
          <a:prstGeom prst="rect">
            <a:avLst/>
          </a:prstGeom>
          <a:noFill/>
        </p:spPr>
        <p:txBody>
          <a:bodyPr wrap="square">
            <a:spAutoFit/>
          </a:bodyPr>
          <a:lstStyle/>
          <a:p>
            <a:pPr marL="0" marR="0">
              <a:lnSpc>
                <a:spcPct val="115000"/>
              </a:lnSpc>
              <a:spcAft>
                <a:spcPts val="800"/>
              </a:spcAft>
              <a:buNone/>
            </a:pPr>
            <a:r>
              <a:rPr lang="en-US" sz="1400" b="1"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200" b="1" kern="100" dirty="0">
                <a:latin typeface="Aptos" panose="020B0004020202020204" pitchFamily="34" charset="0"/>
                <a:ea typeface="Aptos" panose="020B0004020202020204" pitchFamily="34" charset="0"/>
                <a:cs typeface="Times New Roman" panose="02020603050405020304" pitchFamily="18" charset="0"/>
              </a:rPr>
              <a:t>Division Commander Role:</a:t>
            </a:r>
            <a:endParaRPr lang="en-US" sz="1200" kern="100" dirty="0">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US" sz="1200" kern="100" dirty="0">
                <a:latin typeface="Aptos" panose="020B0004020202020204" pitchFamily="34" charset="0"/>
                <a:ea typeface="Aptos" panose="020B0004020202020204" pitchFamily="34" charset="0"/>
                <a:cs typeface="Times New Roman" panose="02020603050405020304" pitchFamily="18" charset="0"/>
              </a:rPr>
              <a:t>Division Commanders (Dept. Vice </a:t>
            </a:r>
            <a:r>
              <a:rPr lang="en-US" sz="1200" kern="100" dirty="0" err="1">
                <a:latin typeface="Aptos" panose="020B0004020202020204" pitchFamily="34" charset="0"/>
                <a:ea typeface="Aptos" panose="020B0004020202020204" pitchFamily="34" charset="0"/>
                <a:cs typeface="Times New Roman" panose="02020603050405020304" pitchFamily="18" charset="0"/>
              </a:rPr>
              <a:t>Cdrs</a:t>
            </a:r>
            <a:r>
              <a:rPr lang="en-US" sz="1200" kern="100" dirty="0">
                <a:latin typeface="Aptos" panose="020B0004020202020204" pitchFamily="34" charset="0"/>
                <a:ea typeface="Aptos" panose="020B0004020202020204" pitchFamily="34" charset="0"/>
                <a:cs typeface="Times New Roman" panose="02020603050405020304" pitchFamily="18" charset="0"/>
              </a:rPr>
              <a:t>) or LOE Leads will provide standard support, mentorship, and education regarding the Strategic Long-Range Plan. They will have access to relevant survey data and emphasize the importance of District-level engagement. Surveys are encouraged whenever Commanders change to ensure current data is captured and change priorities can be developed. If surveys are not used as a mechanism or vehicle to identify Post/District weaknesses and strengths, then open dialogue between Post and District leadership will be necessary.  The primary objective is to identify problems and develop a plan to fix, strengthen, or maintain processes accordingly.  Division Commanders will also be responsible for LOE reporting at the 3 major conferences each year. Division Commanders or LOE Leads are the positions covered by the Department Vice Commander except for LOE #5, which is covered by LRPC Member at Large.</a:t>
            </a:r>
          </a:p>
          <a:p>
            <a:pPr>
              <a:lnSpc>
                <a:spcPct val="115000"/>
              </a:lnSpc>
              <a:spcAft>
                <a:spcPts val="800"/>
              </a:spcAft>
            </a:pPr>
            <a:r>
              <a:rPr lang="en-US" sz="1200" b="1" kern="100" dirty="0">
                <a:effectLst/>
                <a:latin typeface="Aptos" panose="020B0004020202020204" pitchFamily="34" charset="0"/>
                <a:ea typeface="Aptos" panose="020B0004020202020204" pitchFamily="34" charset="0"/>
                <a:cs typeface="Times New Roman" panose="02020603050405020304" pitchFamily="18" charset="0"/>
              </a:rPr>
              <a:t>Plan Modification &amp; Contact Information: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pPr>
              <a:buNone/>
            </a:pPr>
            <a:r>
              <a:rPr lang="en-US" sz="1200" dirty="0">
                <a:effectLst/>
                <a:latin typeface="Aptos" panose="020B0004020202020204" pitchFamily="34" charset="0"/>
                <a:ea typeface="Aptos" panose="020B0004020202020204" pitchFamily="34" charset="0"/>
                <a:cs typeface="Times New Roman" panose="02020603050405020304" pitchFamily="18" charset="0"/>
              </a:rPr>
              <a:t>All Posts, Districts, and Division leaders are encouraged to submit requests for changes to objectives, priorities, or other elements of the Strategic Plan to maintain its relevance and measurability.  For additional guidance regarding the Texas Legion’s Long-Range Plan, please contact Chairman Paul Goymerac, Post 593, Converse, Texas.</a:t>
            </a:r>
            <a:endParaRPr lang="en-US"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TextBox 1">
            <a:extLst>
              <a:ext uri="{FF2B5EF4-FFF2-40B4-BE49-F238E27FC236}">
                <a16:creationId xmlns:a16="http://schemas.microsoft.com/office/drawing/2014/main" id="{6BFFC81F-E011-11B9-A4CB-691809725ADB}"/>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19</a:t>
            </a:r>
          </a:p>
        </p:txBody>
      </p:sp>
    </p:spTree>
    <p:extLst>
      <p:ext uri="{BB962C8B-B14F-4D97-AF65-F5344CB8AC3E}">
        <p14:creationId xmlns:p14="http://schemas.microsoft.com/office/powerpoint/2010/main" val="1078764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FA28C-94B7-C7FA-7340-19D0CA422DC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92BDAF5-EB70-0661-93BC-D9FA5611CA73}"/>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5" name="Rectangle 4">
            <a:extLst>
              <a:ext uri="{FF2B5EF4-FFF2-40B4-BE49-F238E27FC236}">
                <a16:creationId xmlns:a16="http://schemas.microsoft.com/office/drawing/2014/main" id="{5F14EA63-7DCA-F048-CE97-68A645758A1E}"/>
              </a:ext>
            </a:extLst>
          </p:cNvPr>
          <p:cNvSpPr/>
          <p:nvPr/>
        </p:nvSpPr>
        <p:spPr>
          <a:xfrm>
            <a:off x="1752600" y="76200"/>
            <a:ext cx="5638800" cy="390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D99FDE0-8F00-68C6-27F8-017021D10F87}"/>
              </a:ext>
            </a:extLst>
          </p:cNvPr>
          <p:cNvSpPr txBox="1"/>
          <p:nvPr/>
        </p:nvSpPr>
        <p:spPr>
          <a:xfrm>
            <a:off x="1701153" y="-4465"/>
            <a:ext cx="6535764" cy="461665"/>
          </a:xfrm>
          <a:prstGeom prst="rect">
            <a:avLst/>
          </a:prstGeom>
          <a:noFill/>
        </p:spPr>
        <p:txBody>
          <a:bodyPr wrap="none" rtlCol="0">
            <a:spAutoFit/>
          </a:bodyPr>
          <a:lstStyle/>
          <a:p>
            <a:r>
              <a:rPr lang="en-US" sz="2400" b="1" dirty="0">
                <a:solidFill>
                  <a:srgbClr val="800000"/>
                </a:solidFill>
              </a:rPr>
              <a:t>Long Range Plan Templated Conference Report</a:t>
            </a:r>
          </a:p>
        </p:txBody>
      </p:sp>
      <p:sp>
        <p:nvSpPr>
          <p:cNvPr id="6" name="TextBox 5">
            <a:extLst>
              <a:ext uri="{FF2B5EF4-FFF2-40B4-BE49-F238E27FC236}">
                <a16:creationId xmlns:a16="http://schemas.microsoft.com/office/drawing/2014/main" id="{0C8EC21C-B969-F770-6899-484E59D404D7}"/>
              </a:ext>
            </a:extLst>
          </p:cNvPr>
          <p:cNvSpPr txBox="1"/>
          <p:nvPr/>
        </p:nvSpPr>
        <p:spPr>
          <a:xfrm>
            <a:off x="2774072" y="771525"/>
            <a:ext cx="3595856" cy="815608"/>
          </a:xfrm>
          <a:prstGeom prst="rect">
            <a:avLst/>
          </a:prstGeom>
          <a:noFill/>
        </p:spPr>
        <p:txBody>
          <a:bodyPr wrap="none" rtlCol="0">
            <a:spAutoFit/>
          </a:bodyPr>
          <a:lstStyle/>
          <a:p>
            <a:pPr algn="ctr"/>
            <a:r>
              <a:rPr lang="en-US" b="1" dirty="0"/>
              <a:t>LOE # ____</a:t>
            </a:r>
            <a:br>
              <a:rPr lang="en-US" b="1" dirty="0"/>
            </a:br>
            <a:endParaRPr lang="en-US" sz="1000" b="1" dirty="0"/>
          </a:p>
          <a:p>
            <a:pPr algn="ctr"/>
            <a:r>
              <a:rPr lang="en-US" b="1" dirty="0"/>
              <a:t>LOE Lead ____________________</a:t>
            </a:r>
          </a:p>
        </p:txBody>
      </p:sp>
      <p:sp>
        <p:nvSpPr>
          <p:cNvPr id="7" name="TextBox 6">
            <a:extLst>
              <a:ext uri="{FF2B5EF4-FFF2-40B4-BE49-F238E27FC236}">
                <a16:creationId xmlns:a16="http://schemas.microsoft.com/office/drawing/2014/main" id="{C2169EE8-2FE8-D03C-819F-D9337E2DA8B5}"/>
              </a:ext>
            </a:extLst>
          </p:cNvPr>
          <p:cNvSpPr txBox="1"/>
          <p:nvPr/>
        </p:nvSpPr>
        <p:spPr>
          <a:xfrm>
            <a:off x="2581275" y="1809750"/>
            <a:ext cx="4333238" cy="5355312"/>
          </a:xfrm>
          <a:prstGeom prst="rect">
            <a:avLst/>
          </a:prstGeom>
          <a:noFill/>
        </p:spPr>
        <p:txBody>
          <a:bodyPr wrap="none" rtlCol="0">
            <a:spAutoFit/>
          </a:bodyPr>
          <a:lstStyle/>
          <a:p>
            <a:r>
              <a:rPr lang="en-US" dirty="0"/>
              <a:t>Short-Range (1-2 years) Update:  </a:t>
            </a:r>
          </a:p>
          <a:p>
            <a:r>
              <a:rPr lang="en-US" dirty="0"/>
              <a:t>	Objective and Brief Summary:</a:t>
            </a:r>
          </a:p>
          <a:p>
            <a:r>
              <a:rPr lang="en-US" dirty="0"/>
              <a:t>	Action Plan Start:</a:t>
            </a:r>
          </a:p>
          <a:p>
            <a:r>
              <a:rPr lang="en-US" dirty="0"/>
              <a:t>	Action Plan Progress Summary:</a:t>
            </a:r>
          </a:p>
          <a:p>
            <a:r>
              <a:rPr lang="en-US" dirty="0"/>
              <a:t>	Expected Action Plan Completion:</a:t>
            </a:r>
          </a:p>
          <a:p>
            <a:endParaRPr lang="en-US" dirty="0"/>
          </a:p>
          <a:p>
            <a:r>
              <a:rPr lang="en-US" dirty="0"/>
              <a:t>Mid-Range (3-5 years) Update:  </a:t>
            </a:r>
          </a:p>
          <a:p>
            <a:r>
              <a:rPr lang="en-US" dirty="0"/>
              <a:t>	Objective and Brief Summary:</a:t>
            </a:r>
          </a:p>
          <a:p>
            <a:r>
              <a:rPr lang="en-US" dirty="0"/>
              <a:t>	Action Plan Start:</a:t>
            </a:r>
          </a:p>
          <a:p>
            <a:r>
              <a:rPr lang="en-US" dirty="0"/>
              <a:t>	Action Plan Progress Summary:</a:t>
            </a:r>
          </a:p>
          <a:p>
            <a:r>
              <a:rPr lang="en-US" dirty="0"/>
              <a:t>	Expected Action Plan Completion:</a:t>
            </a:r>
          </a:p>
          <a:p>
            <a:endParaRPr lang="en-US" dirty="0"/>
          </a:p>
          <a:p>
            <a:r>
              <a:rPr lang="en-US" dirty="0"/>
              <a:t>Long-Range (Over 5 years) Update:  </a:t>
            </a:r>
          </a:p>
          <a:p>
            <a:r>
              <a:rPr lang="en-US" dirty="0"/>
              <a:t>	Objective and Brief Summary:</a:t>
            </a:r>
          </a:p>
          <a:p>
            <a:r>
              <a:rPr lang="en-US" dirty="0"/>
              <a:t>	Action Plan Start:</a:t>
            </a:r>
          </a:p>
          <a:p>
            <a:r>
              <a:rPr lang="en-US" dirty="0"/>
              <a:t>	Action Plan Progress Summary:</a:t>
            </a:r>
          </a:p>
          <a:p>
            <a:r>
              <a:rPr lang="en-US" dirty="0"/>
              <a:t>	Expected Action Plan Completion:</a:t>
            </a:r>
          </a:p>
          <a:p>
            <a:endParaRPr lang="en-US" dirty="0"/>
          </a:p>
          <a:p>
            <a:endParaRPr lang="en-US" dirty="0"/>
          </a:p>
        </p:txBody>
      </p:sp>
      <p:sp>
        <p:nvSpPr>
          <p:cNvPr id="2" name="TextBox 1">
            <a:extLst>
              <a:ext uri="{FF2B5EF4-FFF2-40B4-BE49-F238E27FC236}">
                <a16:creationId xmlns:a16="http://schemas.microsoft.com/office/drawing/2014/main" id="{60794076-2A3B-A5FC-B367-92A5230405E6}"/>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20</a:t>
            </a:r>
          </a:p>
        </p:txBody>
      </p:sp>
    </p:spTree>
    <p:extLst>
      <p:ext uri="{BB962C8B-B14F-4D97-AF65-F5344CB8AC3E}">
        <p14:creationId xmlns:p14="http://schemas.microsoft.com/office/powerpoint/2010/main" val="24167706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A5398-840D-F93E-296B-051D3656DBD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882DBD-182C-8678-DE02-A08116C66A99}"/>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5" name="Rectangle 4">
            <a:extLst>
              <a:ext uri="{FF2B5EF4-FFF2-40B4-BE49-F238E27FC236}">
                <a16:creationId xmlns:a16="http://schemas.microsoft.com/office/drawing/2014/main" id="{2B8A7EAA-002A-6BB4-9CDC-9C56AD0C12AC}"/>
              </a:ext>
            </a:extLst>
          </p:cNvPr>
          <p:cNvSpPr/>
          <p:nvPr/>
        </p:nvSpPr>
        <p:spPr>
          <a:xfrm>
            <a:off x="1752600" y="76200"/>
            <a:ext cx="5638800" cy="390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7BD4706-63D5-7774-2F5A-A357BDA578CF}"/>
              </a:ext>
            </a:extLst>
          </p:cNvPr>
          <p:cNvSpPr txBox="1"/>
          <p:nvPr/>
        </p:nvSpPr>
        <p:spPr>
          <a:xfrm>
            <a:off x="1752600" y="5060"/>
            <a:ext cx="6279283" cy="461665"/>
          </a:xfrm>
          <a:prstGeom prst="rect">
            <a:avLst/>
          </a:prstGeom>
          <a:noFill/>
        </p:spPr>
        <p:txBody>
          <a:bodyPr wrap="none" rtlCol="0">
            <a:spAutoFit/>
          </a:bodyPr>
          <a:lstStyle/>
          <a:p>
            <a:r>
              <a:rPr lang="en-US" sz="2400" b="1" dirty="0">
                <a:solidFill>
                  <a:srgbClr val="800000"/>
                </a:solidFill>
              </a:rPr>
              <a:t>Long Range Plan Example Conference Report</a:t>
            </a:r>
          </a:p>
        </p:txBody>
      </p:sp>
      <p:sp>
        <p:nvSpPr>
          <p:cNvPr id="6" name="TextBox 5">
            <a:extLst>
              <a:ext uri="{FF2B5EF4-FFF2-40B4-BE49-F238E27FC236}">
                <a16:creationId xmlns:a16="http://schemas.microsoft.com/office/drawing/2014/main" id="{B6D9923B-A565-C505-9A0C-2FCB7CC114FC}"/>
              </a:ext>
            </a:extLst>
          </p:cNvPr>
          <p:cNvSpPr txBox="1"/>
          <p:nvPr/>
        </p:nvSpPr>
        <p:spPr>
          <a:xfrm>
            <a:off x="1" y="719078"/>
            <a:ext cx="9171976" cy="369332"/>
          </a:xfrm>
          <a:prstGeom prst="rect">
            <a:avLst/>
          </a:prstGeom>
          <a:noFill/>
        </p:spPr>
        <p:txBody>
          <a:bodyPr wrap="square" rtlCol="0">
            <a:spAutoFit/>
          </a:bodyPr>
          <a:lstStyle/>
          <a:p>
            <a:pPr algn="ctr"/>
            <a:r>
              <a:rPr lang="en-US" b="1" dirty="0"/>
              <a:t>LOE # 5:  </a:t>
            </a:r>
            <a:r>
              <a:rPr lang="en-US" b="1" u="sng" dirty="0"/>
              <a:t>Lead - Clayton Wallers</a:t>
            </a:r>
          </a:p>
        </p:txBody>
      </p:sp>
      <p:sp>
        <p:nvSpPr>
          <p:cNvPr id="7" name="TextBox 6">
            <a:extLst>
              <a:ext uri="{FF2B5EF4-FFF2-40B4-BE49-F238E27FC236}">
                <a16:creationId xmlns:a16="http://schemas.microsoft.com/office/drawing/2014/main" id="{4689BC79-CF0B-844F-F806-9423FD8D6947}"/>
              </a:ext>
            </a:extLst>
          </p:cNvPr>
          <p:cNvSpPr txBox="1"/>
          <p:nvPr/>
        </p:nvSpPr>
        <p:spPr>
          <a:xfrm>
            <a:off x="305664" y="1088410"/>
            <a:ext cx="8546933" cy="6370975"/>
          </a:xfrm>
          <a:prstGeom prst="rect">
            <a:avLst/>
          </a:prstGeom>
          <a:noFill/>
        </p:spPr>
        <p:txBody>
          <a:bodyPr wrap="square" rtlCol="0">
            <a:spAutoFit/>
          </a:bodyPr>
          <a:lstStyle/>
          <a:p>
            <a:r>
              <a:rPr lang="en-US" dirty="0"/>
              <a:t>Short-Range (1-2 years) Update:</a:t>
            </a:r>
          </a:p>
          <a:p>
            <a:pPr indent="400050"/>
            <a:r>
              <a:rPr lang="en-US" sz="1400" dirty="0"/>
              <a:t>Objective and Brief Summary:  </a:t>
            </a:r>
            <a:r>
              <a:rPr lang="en-US" sz="1200" b="1" i="1" dirty="0">
                <a:solidFill>
                  <a:srgbClr val="3333FF"/>
                </a:solidFill>
                <a:cs typeface="Arial" pitchFamily="34" charset="0"/>
              </a:rPr>
              <a:t>OBJ. 5-2:  </a:t>
            </a:r>
            <a:r>
              <a:rPr lang="en-US" sz="1200" b="1" i="1" u="sng" dirty="0">
                <a:solidFill>
                  <a:srgbClr val="3333FF"/>
                </a:solidFill>
                <a:cs typeface="Arial" pitchFamily="34" charset="0"/>
              </a:rPr>
              <a:t>Training:</a:t>
            </a:r>
            <a:r>
              <a:rPr lang="en-US" sz="1200" b="1" i="1" dirty="0">
                <a:solidFill>
                  <a:srgbClr val="3333FF"/>
                </a:solidFill>
                <a:cs typeface="Arial" pitchFamily="34" charset="0"/>
              </a:rPr>
              <a:t> Virtual Train the Trainer program for Strategic Planning.</a:t>
            </a:r>
            <a:endParaRPr lang="en-US" sz="1200" i="1" dirty="0">
              <a:solidFill>
                <a:srgbClr val="3333FF"/>
              </a:solidFill>
            </a:endParaRPr>
          </a:p>
          <a:p>
            <a:pPr indent="400050"/>
            <a:r>
              <a:rPr lang="en-US" sz="1400" dirty="0"/>
              <a:t>Action Plan Start:  </a:t>
            </a:r>
            <a:r>
              <a:rPr lang="en-US" sz="1200" b="1" i="1" dirty="0">
                <a:solidFill>
                  <a:srgbClr val="FF0000"/>
                </a:solidFill>
              </a:rPr>
              <a:t>SEP 2025</a:t>
            </a:r>
            <a:endParaRPr lang="en-US" sz="1400" b="1" i="1" dirty="0">
              <a:solidFill>
                <a:srgbClr val="FF0000"/>
              </a:solidFill>
            </a:endParaRPr>
          </a:p>
          <a:p>
            <a:pPr indent="400050"/>
            <a:r>
              <a:rPr lang="en-US" sz="1400" dirty="0"/>
              <a:t>Action Plan Progress Summary:  </a:t>
            </a:r>
            <a:r>
              <a:rPr lang="en-US" sz="1200" b="1" i="1" dirty="0">
                <a:solidFill>
                  <a:srgbClr val="3333FF"/>
                </a:solidFill>
              </a:rPr>
              <a:t>Discussion began on developing a Train the Trainer virtual course to educate Post and District members on the Texas Long Range Plan.  Development must be under the purview of the Training Committee and then constructed/managed by LOE #5.  Intent is for a 15 minute virtual training session that can be used at Post or District meetings and available for download.  Paul Goymerac, Post 593, has the lead on this Short-Range action.</a:t>
            </a:r>
          </a:p>
          <a:p>
            <a:pPr indent="400050"/>
            <a:r>
              <a:rPr lang="en-US" sz="1400" dirty="0"/>
              <a:t>Expected Action Plan Completion:  </a:t>
            </a:r>
            <a:r>
              <a:rPr lang="en-US" sz="1200" b="1" i="1" dirty="0">
                <a:solidFill>
                  <a:srgbClr val="FF0000"/>
                </a:solidFill>
              </a:rPr>
              <a:t>MAY 2026</a:t>
            </a:r>
            <a:endParaRPr lang="en-US" sz="1400" b="1" i="1" dirty="0">
              <a:solidFill>
                <a:srgbClr val="FF0000"/>
              </a:solidFill>
            </a:endParaRPr>
          </a:p>
          <a:p>
            <a:endParaRPr lang="en-US" sz="1400" dirty="0"/>
          </a:p>
          <a:p>
            <a:r>
              <a:rPr lang="en-US" dirty="0"/>
              <a:t>Mid-Range (3-5 years) Update:  Rated	</a:t>
            </a:r>
          </a:p>
          <a:p>
            <a:pPr indent="400050"/>
            <a:r>
              <a:rPr lang="en-US" sz="1400" dirty="0"/>
              <a:t>Objective and Brief Summary:  </a:t>
            </a:r>
            <a:r>
              <a:rPr lang="en-US" sz="1200" b="1" i="1" dirty="0">
                <a:solidFill>
                  <a:srgbClr val="3333FF"/>
                </a:solidFill>
                <a:cs typeface="Arial" pitchFamily="34" charset="0"/>
              </a:rPr>
              <a:t>OBJ. 5-3: </a:t>
            </a:r>
            <a:r>
              <a:rPr lang="en-US" sz="1200" b="1" i="1" u="sng" dirty="0">
                <a:solidFill>
                  <a:srgbClr val="3333FF"/>
                </a:solidFill>
                <a:cs typeface="Arial" pitchFamily="34" charset="0"/>
              </a:rPr>
              <a:t>Communication:</a:t>
            </a:r>
            <a:r>
              <a:rPr lang="en-US" sz="1200" b="1" i="1" dirty="0">
                <a:solidFill>
                  <a:srgbClr val="3333FF"/>
                </a:solidFill>
                <a:cs typeface="Arial" pitchFamily="34" charset="0"/>
              </a:rPr>
              <a:t> Improve/update strategic communication platforms</a:t>
            </a:r>
            <a:endParaRPr lang="en-US" sz="1200" dirty="0"/>
          </a:p>
          <a:p>
            <a:pPr indent="400050"/>
            <a:r>
              <a:rPr lang="en-US" sz="1400" dirty="0"/>
              <a:t>Action Plan Start:  </a:t>
            </a:r>
            <a:r>
              <a:rPr lang="en-US" sz="1200" b="1" i="1" dirty="0">
                <a:solidFill>
                  <a:srgbClr val="3333FF"/>
                </a:solidFill>
              </a:rPr>
              <a:t>18 July 2023</a:t>
            </a:r>
            <a:endParaRPr lang="en-US" sz="1400" b="1" i="1" dirty="0">
              <a:solidFill>
                <a:srgbClr val="3333FF"/>
              </a:solidFill>
            </a:endParaRPr>
          </a:p>
          <a:p>
            <a:pPr indent="400050"/>
            <a:r>
              <a:rPr lang="en-US" sz="1400" dirty="0"/>
              <a:t>Action Plan Progress Summary:  </a:t>
            </a:r>
            <a:r>
              <a:rPr lang="en-US" sz="1200" b="1" i="1" dirty="0">
                <a:solidFill>
                  <a:srgbClr val="3333FF"/>
                </a:solidFill>
              </a:rPr>
              <a:t>As requested in Resolution 12-22, LOE 5 is working at developing a mid-range communication platform to store electronic documents and create a standardized format for the naming convention of documents.  Identification of what documents need to be electronically saved is ongoing.  Slow start for this objective and identification of a lead is required.  Virtual IPR via MS Teams will be conducted in October 2025. </a:t>
            </a:r>
            <a:endParaRPr lang="en-US" sz="1400" b="1" i="1" dirty="0">
              <a:solidFill>
                <a:srgbClr val="3333FF"/>
              </a:solidFill>
            </a:endParaRPr>
          </a:p>
          <a:p>
            <a:pPr indent="400050"/>
            <a:r>
              <a:rPr lang="en-US" sz="1400" dirty="0"/>
              <a:t>Expected Action Plan Completion:  </a:t>
            </a:r>
            <a:r>
              <a:rPr lang="en-US" sz="1200" b="1" i="1" dirty="0">
                <a:solidFill>
                  <a:srgbClr val="FF0000"/>
                </a:solidFill>
              </a:rPr>
              <a:t>SEP 2027 – JAN 2028 timeframe</a:t>
            </a:r>
            <a:endParaRPr lang="en-US" sz="1400" b="1" i="1" dirty="0">
              <a:solidFill>
                <a:srgbClr val="FF0000"/>
              </a:solidFill>
            </a:endParaRPr>
          </a:p>
          <a:p>
            <a:endParaRPr lang="en-US" sz="1400" dirty="0"/>
          </a:p>
          <a:p>
            <a:r>
              <a:rPr lang="en-US" dirty="0"/>
              <a:t>Long-Range (Over 5 years) Update:</a:t>
            </a:r>
          </a:p>
          <a:p>
            <a:pPr indent="400050"/>
            <a:r>
              <a:rPr lang="en-US" sz="1400" dirty="0"/>
              <a:t>Objective and Brief Summary:  </a:t>
            </a:r>
            <a:r>
              <a:rPr lang="en-US" sz="1200" b="1" i="1" dirty="0">
                <a:solidFill>
                  <a:srgbClr val="3333FF"/>
                </a:solidFill>
                <a:cs typeface="Arial" pitchFamily="34" charset="0"/>
              </a:rPr>
              <a:t>OBJ. 5-5: </a:t>
            </a:r>
            <a:r>
              <a:rPr lang="en-US" sz="1200" b="1" i="1" u="sng" dirty="0">
                <a:solidFill>
                  <a:srgbClr val="3333FF"/>
                </a:solidFill>
                <a:cs typeface="Arial" pitchFamily="34" charset="0"/>
              </a:rPr>
              <a:t>Update the Strategic Plan </a:t>
            </a:r>
            <a:r>
              <a:rPr lang="en-US" sz="1200" b="1" i="1" u="sng" dirty="0">
                <a:solidFill>
                  <a:srgbClr val="FF0000"/>
                </a:solidFill>
                <a:cs typeface="Arial" pitchFamily="34" charset="0"/>
              </a:rPr>
              <a:t>(New)</a:t>
            </a:r>
            <a:r>
              <a:rPr lang="en-US" sz="1200" b="1" i="1" u="sng" dirty="0">
                <a:solidFill>
                  <a:srgbClr val="3333FF"/>
                </a:solidFill>
                <a:cs typeface="Arial" pitchFamily="34" charset="0"/>
              </a:rPr>
              <a:t>:</a:t>
            </a:r>
            <a:r>
              <a:rPr lang="en-US" sz="1200" b="1" i="1" dirty="0">
                <a:solidFill>
                  <a:srgbClr val="3333FF"/>
                </a:solidFill>
                <a:cs typeface="Arial" pitchFamily="34" charset="0"/>
              </a:rPr>
              <a:t> Change the format of the current Strategic Plan to better reflect or mirror “21</a:t>
            </a:r>
            <a:r>
              <a:rPr lang="en-US" sz="1200" b="1" i="1" baseline="30000" dirty="0">
                <a:solidFill>
                  <a:srgbClr val="3333FF"/>
                </a:solidFill>
                <a:cs typeface="Arial" pitchFamily="34" charset="0"/>
              </a:rPr>
              <a:t>st</a:t>
            </a:r>
            <a:r>
              <a:rPr lang="en-US" sz="1200" b="1" i="1" dirty="0">
                <a:solidFill>
                  <a:srgbClr val="3333FF"/>
                </a:solidFill>
                <a:cs typeface="Arial" pitchFamily="34" charset="0"/>
              </a:rPr>
              <a:t> Century Report”. </a:t>
            </a:r>
            <a:r>
              <a:rPr lang="en-US" sz="1200" b="1" i="1" dirty="0">
                <a:solidFill>
                  <a:srgbClr val="3333FF"/>
                </a:solidFill>
              </a:rPr>
              <a:t>This concept may e</a:t>
            </a:r>
            <a:r>
              <a:rPr lang="en-US" sz="1200" b="1" i="1" dirty="0">
                <a:solidFill>
                  <a:srgbClr val="3333FF"/>
                </a:solidFill>
                <a:cs typeface="Arial" pitchFamily="34" charset="0"/>
              </a:rPr>
              <a:t>nable the long-range plan to augment or support the content of the 21</a:t>
            </a:r>
            <a:r>
              <a:rPr lang="en-US" sz="1200" b="1" i="1" baseline="30000" dirty="0">
                <a:solidFill>
                  <a:srgbClr val="3333FF"/>
                </a:solidFill>
                <a:cs typeface="Arial" pitchFamily="34" charset="0"/>
              </a:rPr>
              <a:t>st</a:t>
            </a:r>
            <a:r>
              <a:rPr lang="en-US" sz="1200" b="1" i="1" dirty="0">
                <a:solidFill>
                  <a:srgbClr val="3333FF"/>
                </a:solidFill>
                <a:cs typeface="Arial" pitchFamily="34" charset="0"/>
              </a:rPr>
              <a:t> Century Report.  The two should go hand in hand. Discussion about change efforts to the current framework of the Texas Legion Long Range Plan must be discussed during online IPRs between now and Mid-winter Session in 2026.</a:t>
            </a:r>
            <a:endParaRPr lang="en-US" sz="1400" dirty="0"/>
          </a:p>
          <a:p>
            <a:pPr indent="400050"/>
            <a:r>
              <a:rPr lang="en-US" sz="1400" dirty="0"/>
              <a:t>Action Plan Start:  </a:t>
            </a:r>
            <a:r>
              <a:rPr lang="en-US" sz="1200" b="1" i="1" dirty="0">
                <a:solidFill>
                  <a:srgbClr val="FF0000"/>
                </a:solidFill>
              </a:rPr>
              <a:t>Still developing a feasible concept of change</a:t>
            </a:r>
            <a:endParaRPr lang="en-US" sz="1400" b="1" i="1" dirty="0">
              <a:solidFill>
                <a:srgbClr val="FF0000"/>
              </a:solidFill>
            </a:endParaRPr>
          </a:p>
          <a:p>
            <a:pPr indent="400050"/>
            <a:r>
              <a:rPr lang="en-US" sz="1400" dirty="0"/>
              <a:t>Action Plan Progress Summary:  </a:t>
            </a:r>
            <a:r>
              <a:rPr lang="en-US" sz="1200" b="1" i="1" dirty="0">
                <a:solidFill>
                  <a:srgbClr val="3333FF"/>
                </a:solidFill>
              </a:rPr>
              <a:t>Infant stages, long-range changes</a:t>
            </a:r>
            <a:endParaRPr lang="en-US" sz="1400" b="1" i="1" dirty="0">
              <a:solidFill>
                <a:srgbClr val="3333FF"/>
              </a:solidFill>
            </a:endParaRPr>
          </a:p>
          <a:p>
            <a:pPr indent="400050"/>
            <a:r>
              <a:rPr lang="en-US" sz="1400" dirty="0"/>
              <a:t>Expected Action Plan Completion:  </a:t>
            </a:r>
            <a:r>
              <a:rPr lang="en-US" sz="1200" b="1" i="1" dirty="0">
                <a:solidFill>
                  <a:srgbClr val="FF0000"/>
                </a:solidFill>
              </a:rPr>
              <a:t>2030 - 2032</a:t>
            </a:r>
          </a:p>
          <a:p>
            <a:endParaRPr lang="en-US" dirty="0"/>
          </a:p>
          <a:p>
            <a:endParaRPr lang="en-US" dirty="0"/>
          </a:p>
        </p:txBody>
      </p:sp>
      <p:sp>
        <p:nvSpPr>
          <p:cNvPr id="2" name="Oval 1">
            <a:extLst>
              <a:ext uri="{FF2B5EF4-FFF2-40B4-BE49-F238E27FC236}">
                <a16:creationId xmlns:a16="http://schemas.microsoft.com/office/drawing/2014/main" id="{BC8FA4C5-2A19-3154-B967-8C6C88B2C598}"/>
              </a:ext>
            </a:extLst>
          </p:cNvPr>
          <p:cNvSpPr/>
          <p:nvPr/>
        </p:nvSpPr>
        <p:spPr>
          <a:xfrm>
            <a:off x="3605654" y="1169311"/>
            <a:ext cx="218209" cy="187037"/>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79A3F57-03E8-466D-4B4A-904F90803797}"/>
              </a:ext>
            </a:extLst>
          </p:cNvPr>
          <p:cNvSpPr/>
          <p:nvPr/>
        </p:nvSpPr>
        <p:spPr>
          <a:xfrm>
            <a:off x="4197927" y="3085234"/>
            <a:ext cx="218209" cy="17664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CD85FC1-29C6-D1E4-33CF-0B79CFF020E8}"/>
              </a:ext>
            </a:extLst>
          </p:cNvPr>
          <p:cNvSpPr/>
          <p:nvPr/>
        </p:nvSpPr>
        <p:spPr>
          <a:xfrm>
            <a:off x="3979718" y="4978111"/>
            <a:ext cx="218209" cy="17664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E58E5D3-D68A-8EA8-9646-74524D0BD9FE}"/>
              </a:ext>
            </a:extLst>
          </p:cNvPr>
          <p:cNvSpPr/>
          <p:nvPr/>
        </p:nvSpPr>
        <p:spPr>
          <a:xfrm rot="20074592">
            <a:off x="1899663" y="2949441"/>
            <a:ext cx="6592307" cy="1323439"/>
          </a:xfrm>
          <a:prstGeom prst="rect">
            <a:avLst/>
          </a:prstGeom>
          <a:noFill/>
        </p:spPr>
        <p:txBody>
          <a:bodyPr wrap="square" lIns="91440" tIns="45720" rIns="91440" bIns="45720">
            <a:spAutoFit/>
          </a:bodyPr>
          <a:lstStyle/>
          <a:p>
            <a:pPr algn="ctr"/>
            <a:r>
              <a:rPr lang="en-US" sz="8000" b="1" cap="none" spc="0" dirty="0">
                <a:ln w="10160">
                  <a:solidFill>
                    <a:schemeClr val="accent5"/>
                  </a:solidFill>
                  <a:prstDash val="solid"/>
                </a:ln>
                <a:solidFill>
                  <a:srgbClr val="FF0000">
                    <a:alpha val="15000"/>
                  </a:srgbClr>
                </a:solidFill>
                <a:effectLst>
                  <a:outerShdw blurRad="38100" dist="22860" dir="5400000" algn="tl" rotWithShape="0">
                    <a:srgbClr val="000000">
                      <a:alpha val="30000"/>
                    </a:srgbClr>
                  </a:outerShdw>
                </a:effectLst>
              </a:rPr>
              <a:t>Example</a:t>
            </a:r>
          </a:p>
        </p:txBody>
      </p:sp>
      <p:sp>
        <p:nvSpPr>
          <p:cNvPr id="8" name="TextBox 7">
            <a:extLst>
              <a:ext uri="{FF2B5EF4-FFF2-40B4-BE49-F238E27FC236}">
                <a16:creationId xmlns:a16="http://schemas.microsoft.com/office/drawing/2014/main" id="{6658A6D0-0AFF-5B76-EB3A-7031F46AC40A}"/>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21</a:t>
            </a:r>
          </a:p>
        </p:txBody>
      </p:sp>
    </p:spTree>
    <p:extLst>
      <p:ext uri="{BB962C8B-B14F-4D97-AF65-F5344CB8AC3E}">
        <p14:creationId xmlns:p14="http://schemas.microsoft.com/office/powerpoint/2010/main" val="3029861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CE598-967F-DA53-05A0-C24413C7D30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6C8D9E6-29C5-C578-A72F-CDCA761D3462}"/>
              </a:ext>
            </a:extLst>
          </p:cNvPr>
          <p:cNvSpPr txBox="1"/>
          <p:nvPr/>
        </p:nvSpPr>
        <p:spPr>
          <a:xfrm>
            <a:off x="8236917" y="301654"/>
            <a:ext cx="219932" cy="261610"/>
          </a:xfrm>
          <a:prstGeom prst="rect">
            <a:avLst/>
          </a:prstGeom>
          <a:noFill/>
        </p:spPr>
        <p:txBody>
          <a:bodyPr wrap="none" rtlCol="0">
            <a:spAutoFit/>
          </a:bodyPr>
          <a:lstStyle/>
          <a:p>
            <a:r>
              <a:rPr lang="en-US" sz="1100" b="1" i="1" dirty="0"/>
              <a:t> </a:t>
            </a:r>
          </a:p>
        </p:txBody>
      </p:sp>
      <p:sp>
        <p:nvSpPr>
          <p:cNvPr id="5" name="Rectangle 4">
            <a:extLst>
              <a:ext uri="{FF2B5EF4-FFF2-40B4-BE49-F238E27FC236}">
                <a16:creationId xmlns:a16="http://schemas.microsoft.com/office/drawing/2014/main" id="{8F372C21-6825-3C54-8EE7-0A2BDC563043}"/>
              </a:ext>
            </a:extLst>
          </p:cNvPr>
          <p:cNvSpPr/>
          <p:nvPr/>
        </p:nvSpPr>
        <p:spPr>
          <a:xfrm>
            <a:off x="1752600" y="76200"/>
            <a:ext cx="5638800" cy="3905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27D779D-4481-CD89-A9B1-4456C641FA73}"/>
              </a:ext>
            </a:extLst>
          </p:cNvPr>
          <p:cNvSpPr txBox="1"/>
          <p:nvPr/>
        </p:nvSpPr>
        <p:spPr>
          <a:xfrm>
            <a:off x="1752600" y="5060"/>
            <a:ext cx="6279283" cy="461665"/>
          </a:xfrm>
          <a:prstGeom prst="rect">
            <a:avLst/>
          </a:prstGeom>
          <a:noFill/>
        </p:spPr>
        <p:txBody>
          <a:bodyPr wrap="none" rtlCol="0">
            <a:spAutoFit/>
          </a:bodyPr>
          <a:lstStyle/>
          <a:p>
            <a:r>
              <a:rPr lang="en-US" sz="2400" b="1" dirty="0">
                <a:solidFill>
                  <a:srgbClr val="800000"/>
                </a:solidFill>
              </a:rPr>
              <a:t>Long Range Plan Example Conference Report</a:t>
            </a:r>
          </a:p>
        </p:txBody>
      </p:sp>
      <p:sp>
        <p:nvSpPr>
          <p:cNvPr id="6" name="TextBox 5">
            <a:extLst>
              <a:ext uri="{FF2B5EF4-FFF2-40B4-BE49-F238E27FC236}">
                <a16:creationId xmlns:a16="http://schemas.microsoft.com/office/drawing/2014/main" id="{D2AC6746-BEBF-0942-1CFC-69513C7A33A3}"/>
              </a:ext>
            </a:extLst>
          </p:cNvPr>
          <p:cNvSpPr txBox="1"/>
          <p:nvPr/>
        </p:nvSpPr>
        <p:spPr>
          <a:xfrm>
            <a:off x="1" y="719078"/>
            <a:ext cx="9171976" cy="369332"/>
          </a:xfrm>
          <a:prstGeom prst="rect">
            <a:avLst/>
          </a:prstGeom>
          <a:noFill/>
        </p:spPr>
        <p:txBody>
          <a:bodyPr wrap="square" rtlCol="0">
            <a:spAutoFit/>
          </a:bodyPr>
          <a:lstStyle/>
          <a:p>
            <a:pPr algn="ctr"/>
            <a:r>
              <a:rPr lang="en-US" b="1" dirty="0"/>
              <a:t>Chairman Conference Rollup Report</a:t>
            </a:r>
            <a:endParaRPr lang="en-US" b="1" u="sng" dirty="0"/>
          </a:p>
        </p:txBody>
      </p:sp>
      <p:sp>
        <p:nvSpPr>
          <p:cNvPr id="8" name="TextBox 7">
            <a:extLst>
              <a:ext uri="{FF2B5EF4-FFF2-40B4-BE49-F238E27FC236}">
                <a16:creationId xmlns:a16="http://schemas.microsoft.com/office/drawing/2014/main" id="{503A87AC-1638-C163-06CF-1ACC2D8E9891}"/>
              </a:ext>
            </a:extLst>
          </p:cNvPr>
          <p:cNvSpPr txBox="1"/>
          <p:nvPr/>
        </p:nvSpPr>
        <p:spPr>
          <a:xfrm>
            <a:off x="422031" y="1808704"/>
            <a:ext cx="986167" cy="2585323"/>
          </a:xfrm>
          <a:prstGeom prst="rect">
            <a:avLst/>
          </a:prstGeom>
          <a:noFill/>
        </p:spPr>
        <p:txBody>
          <a:bodyPr wrap="none" rtlCol="0">
            <a:spAutoFit/>
          </a:bodyPr>
          <a:lstStyle/>
          <a:p>
            <a:r>
              <a:rPr lang="en-US" dirty="0"/>
              <a:t>LOE #1:</a:t>
            </a:r>
          </a:p>
          <a:p>
            <a:endParaRPr lang="en-US" dirty="0"/>
          </a:p>
          <a:p>
            <a:r>
              <a:rPr lang="en-US" dirty="0"/>
              <a:t>LOE #2:</a:t>
            </a:r>
          </a:p>
          <a:p>
            <a:endParaRPr lang="en-US" dirty="0"/>
          </a:p>
          <a:p>
            <a:r>
              <a:rPr lang="en-US" dirty="0"/>
              <a:t>LOE #3:</a:t>
            </a:r>
          </a:p>
          <a:p>
            <a:endParaRPr lang="en-US" dirty="0"/>
          </a:p>
          <a:p>
            <a:r>
              <a:rPr lang="en-US" dirty="0"/>
              <a:t>LOE #4:</a:t>
            </a:r>
          </a:p>
          <a:p>
            <a:endParaRPr lang="en-US" dirty="0"/>
          </a:p>
          <a:p>
            <a:r>
              <a:rPr lang="en-US" dirty="0"/>
              <a:t>LOE #5:</a:t>
            </a:r>
          </a:p>
        </p:txBody>
      </p:sp>
      <p:sp>
        <p:nvSpPr>
          <p:cNvPr id="11" name="TextBox 10">
            <a:extLst>
              <a:ext uri="{FF2B5EF4-FFF2-40B4-BE49-F238E27FC236}">
                <a16:creationId xmlns:a16="http://schemas.microsoft.com/office/drawing/2014/main" id="{A967C585-578F-9554-6413-71EC0233DE2E}"/>
              </a:ext>
            </a:extLst>
          </p:cNvPr>
          <p:cNvSpPr txBox="1"/>
          <p:nvPr/>
        </p:nvSpPr>
        <p:spPr>
          <a:xfrm>
            <a:off x="1752600" y="1326390"/>
            <a:ext cx="6878806" cy="369332"/>
          </a:xfrm>
          <a:prstGeom prst="rect">
            <a:avLst/>
          </a:prstGeom>
          <a:noFill/>
        </p:spPr>
        <p:txBody>
          <a:bodyPr wrap="none" rtlCol="0">
            <a:spAutoFit/>
          </a:bodyPr>
          <a:lstStyle/>
          <a:p>
            <a:r>
              <a:rPr lang="en-US" dirty="0"/>
              <a:t>Short-Range		Mid-Range		Long-Range</a:t>
            </a:r>
          </a:p>
        </p:txBody>
      </p:sp>
      <p:sp>
        <p:nvSpPr>
          <p:cNvPr id="12" name="TextBox 11">
            <a:extLst>
              <a:ext uri="{FF2B5EF4-FFF2-40B4-BE49-F238E27FC236}">
                <a16:creationId xmlns:a16="http://schemas.microsoft.com/office/drawing/2014/main" id="{3BF9F3A0-9F15-0BA9-3518-1DA44D84B851}"/>
              </a:ext>
            </a:extLst>
          </p:cNvPr>
          <p:cNvSpPr txBox="1"/>
          <p:nvPr/>
        </p:nvSpPr>
        <p:spPr>
          <a:xfrm>
            <a:off x="542611" y="4903596"/>
            <a:ext cx="7489272" cy="800219"/>
          </a:xfrm>
          <a:prstGeom prst="rect">
            <a:avLst/>
          </a:prstGeom>
          <a:noFill/>
        </p:spPr>
        <p:txBody>
          <a:bodyPr wrap="square" rtlCol="0">
            <a:spAutoFit/>
          </a:bodyPr>
          <a:lstStyle/>
          <a:p>
            <a:r>
              <a:rPr lang="en-US" u="sng" dirty="0"/>
              <a:t>LRPC Comments:</a:t>
            </a:r>
            <a:r>
              <a:rPr lang="en-US" dirty="0"/>
              <a:t>  </a:t>
            </a:r>
            <a:r>
              <a:rPr lang="en-US" sz="1400" dirty="0"/>
              <a:t>LOE #4 (S-R) and LOE #1 (M-R) is ready for movement to the Finance Committee.  LOE #5 (S-R) is ready for Training Committee.  LOE #2 (S-R) is complete and can be closed out.  LOE Reports attached.  </a:t>
            </a:r>
            <a:r>
              <a:rPr lang="en-US" sz="1200" b="1" i="1" dirty="0">
                <a:solidFill>
                  <a:srgbClr val="FF0000"/>
                </a:solidFill>
              </a:rPr>
              <a:t>19 SEP 2025</a:t>
            </a:r>
            <a:endParaRPr lang="en-US" b="1" i="1" dirty="0">
              <a:solidFill>
                <a:srgbClr val="FF0000"/>
              </a:solidFill>
            </a:endParaRPr>
          </a:p>
        </p:txBody>
      </p:sp>
      <p:sp>
        <p:nvSpPr>
          <p:cNvPr id="13" name="Oval 12">
            <a:extLst>
              <a:ext uri="{FF2B5EF4-FFF2-40B4-BE49-F238E27FC236}">
                <a16:creationId xmlns:a16="http://schemas.microsoft.com/office/drawing/2014/main" id="{6317876D-6FA3-6719-2B3B-F8DA926CD9BB}"/>
              </a:ext>
            </a:extLst>
          </p:cNvPr>
          <p:cNvSpPr/>
          <p:nvPr/>
        </p:nvSpPr>
        <p:spPr>
          <a:xfrm>
            <a:off x="2220685" y="1818751"/>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13F1D44-8442-4698-52D9-C2E58B3B2AF7}"/>
              </a:ext>
            </a:extLst>
          </p:cNvPr>
          <p:cNvSpPr/>
          <p:nvPr/>
        </p:nvSpPr>
        <p:spPr>
          <a:xfrm>
            <a:off x="4930746" y="1818751"/>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9D0A818-587B-C0ED-58A0-15AF144181DA}"/>
              </a:ext>
            </a:extLst>
          </p:cNvPr>
          <p:cNvSpPr/>
          <p:nvPr/>
        </p:nvSpPr>
        <p:spPr>
          <a:xfrm>
            <a:off x="7901254" y="1818751"/>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E540A2F5-DDBC-2479-E2F5-33617752BA94}"/>
              </a:ext>
            </a:extLst>
          </p:cNvPr>
          <p:cNvSpPr/>
          <p:nvPr/>
        </p:nvSpPr>
        <p:spPr>
          <a:xfrm>
            <a:off x="2220685" y="2401012"/>
            <a:ext cx="261257" cy="28605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3CFABE2-419E-22C0-60F1-E86363F0E0EF}"/>
              </a:ext>
            </a:extLst>
          </p:cNvPr>
          <p:cNvSpPr/>
          <p:nvPr/>
        </p:nvSpPr>
        <p:spPr>
          <a:xfrm>
            <a:off x="4930746" y="2401012"/>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11CC10A-45B5-786C-7197-74C67D5755BB}"/>
              </a:ext>
            </a:extLst>
          </p:cNvPr>
          <p:cNvSpPr/>
          <p:nvPr/>
        </p:nvSpPr>
        <p:spPr>
          <a:xfrm>
            <a:off x="7901254" y="2401012"/>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1BFDBE4-AB42-4DB3-8C3E-E915423273E0}"/>
              </a:ext>
            </a:extLst>
          </p:cNvPr>
          <p:cNvSpPr/>
          <p:nvPr/>
        </p:nvSpPr>
        <p:spPr>
          <a:xfrm>
            <a:off x="2222365" y="2955885"/>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1BBEA73-4383-A894-2B17-757A0483F964}"/>
              </a:ext>
            </a:extLst>
          </p:cNvPr>
          <p:cNvSpPr/>
          <p:nvPr/>
        </p:nvSpPr>
        <p:spPr>
          <a:xfrm>
            <a:off x="4932426" y="2955885"/>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595F71CB-B402-9BFC-B664-469E713711A8}"/>
              </a:ext>
            </a:extLst>
          </p:cNvPr>
          <p:cNvSpPr/>
          <p:nvPr/>
        </p:nvSpPr>
        <p:spPr>
          <a:xfrm>
            <a:off x="7902934" y="2955885"/>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DE88565C-82CA-4058-46C0-898A77562AD4}"/>
              </a:ext>
            </a:extLst>
          </p:cNvPr>
          <p:cNvSpPr/>
          <p:nvPr/>
        </p:nvSpPr>
        <p:spPr>
          <a:xfrm>
            <a:off x="2222363" y="3497947"/>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4E936CB-8452-B047-29A9-04299D78BBA4}"/>
              </a:ext>
            </a:extLst>
          </p:cNvPr>
          <p:cNvSpPr/>
          <p:nvPr/>
        </p:nvSpPr>
        <p:spPr>
          <a:xfrm>
            <a:off x="4932424" y="3497947"/>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5F5F3F94-DEE1-F146-99E0-7D938180E280}"/>
              </a:ext>
            </a:extLst>
          </p:cNvPr>
          <p:cNvSpPr/>
          <p:nvPr/>
        </p:nvSpPr>
        <p:spPr>
          <a:xfrm>
            <a:off x="7902932" y="3497947"/>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77C9FF37-D587-1D62-2AF8-05CF6E430829}"/>
              </a:ext>
            </a:extLst>
          </p:cNvPr>
          <p:cNvSpPr/>
          <p:nvPr/>
        </p:nvSpPr>
        <p:spPr>
          <a:xfrm>
            <a:off x="2224043" y="4052820"/>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5828AEA6-CC48-4BE1-48D0-D16BE2F23C80}"/>
              </a:ext>
            </a:extLst>
          </p:cNvPr>
          <p:cNvSpPr/>
          <p:nvPr/>
        </p:nvSpPr>
        <p:spPr>
          <a:xfrm>
            <a:off x="4934104" y="4052820"/>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67A5F19-0D9D-1852-B772-DE3A2D94224D}"/>
              </a:ext>
            </a:extLst>
          </p:cNvPr>
          <p:cNvSpPr/>
          <p:nvPr/>
        </p:nvSpPr>
        <p:spPr>
          <a:xfrm>
            <a:off x="7904612" y="4052820"/>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82579D9F-D47C-0A00-E6C3-5C6357AE4F44}"/>
              </a:ext>
            </a:extLst>
          </p:cNvPr>
          <p:cNvSpPr/>
          <p:nvPr/>
        </p:nvSpPr>
        <p:spPr>
          <a:xfrm>
            <a:off x="449605" y="6472284"/>
            <a:ext cx="261257" cy="286056"/>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19C12E96-CEAC-BE62-9699-AD40B00498EC}"/>
              </a:ext>
            </a:extLst>
          </p:cNvPr>
          <p:cNvSpPr/>
          <p:nvPr/>
        </p:nvSpPr>
        <p:spPr>
          <a:xfrm>
            <a:off x="3363217" y="6472284"/>
            <a:ext cx="261257" cy="286056"/>
          </a:xfrm>
          <a:prstGeom prst="ellips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C4E10F56-A8C9-03B2-1DE8-1AEB6F1F6C24}"/>
              </a:ext>
            </a:extLst>
          </p:cNvPr>
          <p:cNvSpPr/>
          <p:nvPr/>
        </p:nvSpPr>
        <p:spPr>
          <a:xfrm>
            <a:off x="6140218" y="6472284"/>
            <a:ext cx="261257" cy="28605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11AD2132-3BFE-99D1-0F16-08234258A3CD}"/>
              </a:ext>
            </a:extLst>
          </p:cNvPr>
          <p:cNvSpPr txBox="1"/>
          <p:nvPr/>
        </p:nvSpPr>
        <p:spPr>
          <a:xfrm>
            <a:off x="710862" y="6472284"/>
            <a:ext cx="2561920" cy="276999"/>
          </a:xfrm>
          <a:prstGeom prst="rect">
            <a:avLst/>
          </a:prstGeom>
          <a:noFill/>
        </p:spPr>
        <p:txBody>
          <a:bodyPr wrap="none" rtlCol="0">
            <a:spAutoFit/>
          </a:bodyPr>
          <a:lstStyle/>
          <a:p>
            <a:r>
              <a:rPr lang="en-US" sz="1200" dirty="0"/>
              <a:t>Complete or ready for implementation</a:t>
            </a:r>
          </a:p>
        </p:txBody>
      </p:sp>
      <p:sp>
        <p:nvSpPr>
          <p:cNvPr id="32" name="TextBox 31">
            <a:extLst>
              <a:ext uri="{FF2B5EF4-FFF2-40B4-BE49-F238E27FC236}">
                <a16:creationId xmlns:a16="http://schemas.microsoft.com/office/drawing/2014/main" id="{DCDE9028-243D-1A7E-C525-66BB9F013B3B}"/>
              </a:ext>
            </a:extLst>
          </p:cNvPr>
          <p:cNvSpPr txBox="1"/>
          <p:nvPr/>
        </p:nvSpPr>
        <p:spPr>
          <a:xfrm>
            <a:off x="3624879" y="6485869"/>
            <a:ext cx="2452916" cy="276999"/>
          </a:xfrm>
          <a:prstGeom prst="rect">
            <a:avLst/>
          </a:prstGeom>
          <a:noFill/>
        </p:spPr>
        <p:txBody>
          <a:bodyPr wrap="none" rtlCol="0">
            <a:spAutoFit/>
          </a:bodyPr>
          <a:lstStyle/>
          <a:p>
            <a:r>
              <a:rPr lang="en-US" sz="1200" dirty="0"/>
              <a:t>On target for change, working issues</a:t>
            </a:r>
          </a:p>
        </p:txBody>
      </p:sp>
      <p:sp>
        <p:nvSpPr>
          <p:cNvPr id="33" name="TextBox 32">
            <a:extLst>
              <a:ext uri="{FF2B5EF4-FFF2-40B4-BE49-F238E27FC236}">
                <a16:creationId xmlns:a16="http://schemas.microsoft.com/office/drawing/2014/main" id="{BBE9D675-0E18-23A3-B351-ADA13B4FA6B1}"/>
              </a:ext>
            </a:extLst>
          </p:cNvPr>
          <p:cNvSpPr txBox="1"/>
          <p:nvPr/>
        </p:nvSpPr>
        <p:spPr>
          <a:xfrm>
            <a:off x="6377566" y="6481341"/>
            <a:ext cx="2568332" cy="276999"/>
          </a:xfrm>
          <a:prstGeom prst="rect">
            <a:avLst/>
          </a:prstGeom>
          <a:noFill/>
        </p:spPr>
        <p:txBody>
          <a:bodyPr wrap="none" rtlCol="0">
            <a:spAutoFit/>
          </a:bodyPr>
          <a:lstStyle/>
          <a:p>
            <a:r>
              <a:rPr lang="en-US" sz="1200" dirty="0"/>
              <a:t>Infant stages or existing complications</a:t>
            </a:r>
          </a:p>
        </p:txBody>
      </p:sp>
      <p:sp>
        <p:nvSpPr>
          <p:cNvPr id="34" name="Rectangle 33">
            <a:extLst>
              <a:ext uri="{FF2B5EF4-FFF2-40B4-BE49-F238E27FC236}">
                <a16:creationId xmlns:a16="http://schemas.microsoft.com/office/drawing/2014/main" id="{3CBCFABF-D6B8-6415-365C-F489F3EF8BC1}"/>
              </a:ext>
            </a:extLst>
          </p:cNvPr>
          <p:cNvSpPr/>
          <p:nvPr/>
        </p:nvSpPr>
        <p:spPr>
          <a:xfrm rot="20074592">
            <a:off x="1830327" y="2835051"/>
            <a:ext cx="6592307" cy="1323439"/>
          </a:xfrm>
          <a:prstGeom prst="rect">
            <a:avLst/>
          </a:prstGeom>
          <a:noFill/>
        </p:spPr>
        <p:txBody>
          <a:bodyPr wrap="square" lIns="91440" tIns="45720" rIns="91440" bIns="45720">
            <a:spAutoFit/>
          </a:bodyPr>
          <a:lstStyle/>
          <a:p>
            <a:pPr algn="ctr"/>
            <a:r>
              <a:rPr lang="en-US" sz="8000" b="1" cap="none" spc="0" dirty="0">
                <a:ln w="10160">
                  <a:solidFill>
                    <a:schemeClr val="accent5"/>
                  </a:solidFill>
                  <a:prstDash val="solid"/>
                </a:ln>
                <a:solidFill>
                  <a:srgbClr val="FF0000">
                    <a:alpha val="15000"/>
                  </a:srgbClr>
                </a:solidFill>
                <a:effectLst>
                  <a:outerShdw blurRad="38100" dist="22860" dir="5400000" algn="tl" rotWithShape="0">
                    <a:srgbClr val="000000">
                      <a:alpha val="30000"/>
                    </a:srgbClr>
                  </a:outerShdw>
                </a:effectLst>
              </a:rPr>
              <a:t>Example</a:t>
            </a:r>
          </a:p>
        </p:txBody>
      </p:sp>
      <p:sp>
        <p:nvSpPr>
          <p:cNvPr id="2" name="TextBox 1">
            <a:extLst>
              <a:ext uri="{FF2B5EF4-FFF2-40B4-BE49-F238E27FC236}">
                <a16:creationId xmlns:a16="http://schemas.microsoft.com/office/drawing/2014/main" id="{2A08AD46-6F31-3586-C915-41BED39D6715}"/>
              </a:ext>
            </a:extLst>
          </p:cNvPr>
          <p:cNvSpPr txBox="1"/>
          <p:nvPr/>
        </p:nvSpPr>
        <p:spPr>
          <a:xfrm>
            <a:off x="8793956" y="6627168"/>
            <a:ext cx="350044" cy="230832"/>
          </a:xfrm>
          <a:prstGeom prst="rect">
            <a:avLst/>
          </a:prstGeom>
          <a:noFill/>
        </p:spPr>
        <p:txBody>
          <a:bodyPr wrap="square">
            <a:spAutoFit/>
          </a:bodyPr>
          <a:lstStyle/>
          <a:p>
            <a:pPr marR="0" lvl="0">
              <a:buSzPts val="1000"/>
              <a:tabLst>
                <a:tab pos="457200" algn="l"/>
              </a:tabLst>
            </a:pPr>
            <a:r>
              <a:rPr lang="en-US" sz="900" b="1" kern="100" dirty="0">
                <a:solidFill>
                  <a:srgbClr val="444444"/>
                </a:solidFill>
                <a:effectLst/>
                <a:latin typeface="Aptos" panose="020B0004020202020204" pitchFamily="34" charset="0"/>
                <a:ea typeface="Aptos" panose="020B0004020202020204" pitchFamily="34" charset="0"/>
                <a:cs typeface="Times New Roman" panose="02020603050405020304" pitchFamily="18" charset="0"/>
              </a:rPr>
              <a:t>22</a:t>
            </a:r>
          </a:p>
        </p:txBody>
      </p:sp>
    </p:spTree>
    <p:extLst>
      <p:ext uri="{BB962C8B-B14F-4D97-AF65-F5344CB8AC3E}">
        <p14:creationId xmlns:p14="http://schemas.microsoft.com/office/powerpoint/2010/main" val="2948610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6F24C5-B0C7-086B-C22B-F1915547DE73}"/>
              </a:ext>
            </a:extLst>
          </p:cNvPr>
          <p:cNvPicPr>
            <a:picLocks noChangeAspect="1"/>
          </p:cNvPicPr>
          <p:nvPr/>
        </p:nvPicPr>
        <p:blipFill>
          <a:blip r:embed="rId2"/>
          <a:stretch>
            <a:fillRect/>
          </a:stretch>
        </p:blipFill>
        <p:spPr>
          <a:xfrm>
            <a:off x="2550160" y="792480"/>
            <a:ext cx="4522101" cy="5929856"/>
          </a:xfrm>
          <a:prstGeom prst="rect">
            <a:avLst/>
          </a:prstGeom>
        </p:spPr>
      </p:pic>
      <p:sp>
        <p:nvSpPr>
          <p:cNvPr id="3" name="Rectangle 2">
            <a:extLst>
              <a:ext uri="{FF2B5EF4-FFF2-40B4-BE49-F238E27FC236}">
                <a16:creationId xmlns:a16="http://schemas.microsoft.com/office/drawing/2014/main" id="{4318C6EF-2E68-4159-103A-D3875BE2C7CC}"/>
              </a:ext>
            </a:extLst>
          </p:cNvPr>
          <p:cNvSpPr/>
          <p:nvPr/>
        </p:nvSpPr>
        <p:spPr>
          <a:xfrm>
            <a:off x="2550160" y="863600"/>
            <a:ext cx="4522101" cy="5929856"/>
          </a:xfrm>
          <a:prstGeom prst="rect">
            <a:avLst/>
          </a:prstGeom>
          <a:noFill/>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DF7099-AA05-6193-F2AA-12D6364AEE25}"/>
              </a:ext>
            </a:extLst>
          </p:cNvPr>
          <p:cNvSpPr txBox="1"/>
          <p:nvPr/>
        </p:nvSpPr>
        <p:spPr>
          <a:xfrm rot="19683984">
            <a:off x="102307" y="2631440"/>
            <a:ext cx="1973617" cy="369332"/>
          </a:xfrm>
          <a:prstGeom prst="rect">
            <a:avLst/>
          </a:prstGeom>
          <a:noFill/>
        </p:spPr>
        <p:txBody>
          <a:bodyPr wrap="none" rtlCol="0">
            <a:spAutoFit/>
          </a:bodyPr>
          <a:lstStyle/>
          <a:p>
            <a:r>
              <a:rPr lang="en-US" b="1" dirty="0"/>
              <a:t>LRPC Org. Chart</a:t>
            </a:r>
          </a:p>
        </p:txBody>
      </p:sp>
    </p:spTree>
    <p:extLst>
      <p:ext uri="{BB962C8B-B14F-4D97-AF65-F5344CB8AC3E}">
        <p14:creationId xmlns:p14="http://schemas.microsoft.com/office/powerpoint/2010/main" val="2004959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AD1E-B645-A7B7-AE25-827E206520F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3E23344-64C8-3A3C-F90A-5089ED2B4BED}"/>
              </a:ext>
            </a:extLst>
          </p:cNvPr>
          <p:cNvPicPr>
            <a:picLocks noChangeAspect="1"/>
          </p:cNvPicPr>
          <p:nvPr/>
        </p:nvPicPr>
        <p:blipFill>
          <a:blip r:embed="rId2"/>
          <a:stretch>
            <a:fillRect/>
          </a:stretch>
        </p:blipFill>
        <p:spPr>
          <a:xfrm>
            <a:off x="2342571" y="822960"/>
            <a:ext cx="4458857" cy="5902960"/>
          </a:xfrm>
          <a:prstGeom prst="rect">
            <a:avLst/>
          </a:prstGeom>
        </p:spPr>
      </p:pic>
      <p:sp>
        <p:nvSpPr>
          <p:cNvPr id="3" name="Rectangle 2">
            <a:extLst>
              <a:ext uri="{FF2B5EF4-FFF2-40B4-BE49-F238E27FC236}">
                <a16:creationId xmlns:a16="http://schemas.microsoft.com/office/drawing/2014/main" id="{D25839DD-C596-BCD6-9FE8-45B3ED19B745}"/>
              </a:ext>
            </a:extLst>
          </p:cNvPr>
          <p:cNvSpPr/>
          <p:nvPr/>
        </p:nvSpPr>
        <p:spPr>
          <a:xfrm>
            <a:off x="2143760" y="711200"/>
            <a:ext cx="4734560" cy="601472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E3958A2-3F2B-1CC8-3AD2-7913ED914D9A}"/>
              </a:ext>
            </a:extLst>
          </p:cNvPr>
          <p:cNvSpPr txBox="1"/>
          <p:nvPr/>
        </p:nvSpPr>
        <p:spPr>
          <a:xfrm rot="19683984">
            <a:off x="230547" y="2631440"/>
            <a:ext cx="1717137" cy="369332"/>
          </a:xfrm>
          <a:prstGeom prst="rect">
            <a:avLst/>
          </a:prstGeom>
          <a:noFill/>
        </p:spPr>
        <p:txBody>
          <a:bodyPr wrap="none" rtlCol="0">
            <a:spAutoFit/>
          </a:bodyPr>
          <a:lstStyle/>
          <a:p>
            <a:r>
              <a:rPr lang="en-US" b="1" dirty="0"/>
              <a:t>Zoom Meetings</a:t>
            </a:r>
          </a:p>
        </p:txBody>
      </p:sp>
    </p:spTree>
    <p:extLst>
      <p:ext uri="{BB962C8B-B14F-4D97-AF65-F5344CB8AC3E}">
        <p14:creationId xmlns:p14="http://schemas.microsoft.com/office/powerpoint/2010/main" val="37957679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5988D-0762-FCD6-592F-B348F9F7A9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C6B754-0B7D-DE83-788A-5AF00502D587}"/>
              </a:ext>
            </a:extLst>
          </p:cNvPr>
          <p:cNvPicPr>
            <a:picLocks noChangeAspect="1"/>
          </p:cNvPicPr>
          <p:nvPr/>
        </p:nvPicPr>
        <p:blipFill>
          <a:blip r:embed="rId2"/>
          <a:stretch>
            <a:fillRect/>
          </a:stretch>
        </p:blipFill>
        <p:spPr>
          <a:xfrm>
            <a:off x="2383870" y="873760"/>
            <a:ext cx="4376259" cy="5862320"/>
          </a:xfrm>
          <a:prstGeom prst="rect">
            <a:avLst/>
          </a:prstGeom>
        </p:spPr>
      </p:pic>
      <p:sp>
        <p:nvSpPr>
          <p:cNvPr id="4" name="Rectangle 3">
            <a:extLst>
              <a:ext uri="{FF2B5EF4-FFF2-40B4-BE49-F238E27FC236}">
                <a16:creationId xmlns:a16="http://schemas.microsoft.com/office/drawing/2014/main" id="{223D3390-6DD7-7D10-2DC6-90E8649ECB74}"/>
              </a:ext>
            </a:extLst>
          </p:cNvPr>
          <p:cNvSpPr/>
          <p:nvPr/>
        </p:nvSpPr>
        <p:spPr>
          <a:xfrm>
            <a:off x="2164080" y="792480"/>
            <a:ext cx="4947920" cy="59436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A3A84D2-D9D6-80A2-CD83-CA75B5196D90}"/>
              </a:ext>
            </a:extLst>
          </p:cNvPr>
          <p:cNvSpPr txBox="1"/>
          <p:nvPr/>
        </p:nvSpPr>
        <p:spPr>
          <a:xfrm rot="19683984">
            <a:off x="9331" y="2631440"/>
            <a:ext cx="2159566" cy="369332"/>
          </a:xfrm>
          <a:prstGeom prst="rect">
            <a:avLst/>
          </a:prstGeom>
          <a:noFill/>
        </p:spPr>
        <p:txBody>
          <a:bodyPr wrap="none" rtlCol="0">
            <a:spAutoFit/>
          </a:bodyPr>
          <a:lstStyle/>
          <a:p>
            <a:r>
              <a:rPr lang="en-US" b="1" dirty="0"/>
              <a:t>Change Action Plan</a:t>
            </a:r>
          </a:p>
        </p:txBody>
      </p:sp>
    </p:spTree>
    <p:extLst>
      <p:ext uri="{BB962C8B-B14F-4D97-AF65-F5344CB8AC3E}">
        <p14:creationId xmlns:p14="http://schemas.microsoft.com/office/powerpoint/2010/main" val="9666506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CC484-37CB-1437-6C57-101A0D3BA85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14CBFE2-17BF-B3BE-B8B8-D6CAB96EE062}"/>
              </a:ext>
            </a:extLst>
          </p:cNvPr>
          <p:cNvPicPr>
            <a:picLocks noChangeAspect="1"/>
          </p:cNvPicPr>
          <p:nvPr/>
        </p:nvPicPr>
        <p:blipFill>
          <a:blip r:embed="rId2"/>
          <a:stretch>
            <a:fillRect/>
          </a:stretch>
        </p:blipFill>
        <p:spPr>
          <a:xfrm>
            <a:off x="2370202" y="762000"/>
            <a:ext cx="4403595" cy="5913120"/>
          </a:xfrm>
          <a:prstGeom prst="rect">
            <a:avLst/>
          </a:prstGeom>
        </p:spPr>
      </p:pic>
      <p:sp>
        <p:nvSpPr>
          <p:cNvPr id="3" name="Rectangle 2">
            <a:extLst>
              <a:ext uri="{FF2B5EF4-FFF2-40B4-BE49-F238E27FC236}">
                <a16:creationId xmlns:a16="http://schemas.microsoft.com/office/drawing/2014/main" id="{2EA868E6-BD56-AB01-7CFA-B14C332FA973}"/>
              </a:ext>
            </a:extLst>
          </p:cNvPr>
          <p:cNvSpPr/>
          <p:nvPr/>
        </p:nvSpPr>
        <p:spPr>
          <a:xfrm>
            <a:off x="2174240" y="762000"/>
            <a:ext cx="4599557" cy="573024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AD62011-9185-3103-CFA5-3C2CCEFD5F40}"/>
              </a:ext>
            </a:extLst>
          </p:cNvPr>
          <p:cNvSpPr txBox="1"/>
          <p:nvPr/>
        </p:nvSpPr>
        <p:spPr>
          <a:xfrm rot="19683984">
            <a:off x="9331" y="2492941"/>
            <a:ext cx="2159566" cy="646331"/>
          </a:xfrm>
          <a:prstGeom prst="rect">
            <a:avLst/>
          </a:prstGeom>
          <a:noFill/>
        </p:spPr>
        <p:txBody>
          <a:bodyPr wrap="none" rtlCol="0">
            <a:spAutoFit/>
          </a:bodyPr>
          <a:lstStyle/>
          <a:p>
            <a:pPr algn="ctr"/>
            <a:r>
              <a:rPr lang="en-US" b="1" dirty="0"/>
              <a:t>Change Action Plan</a:t>
            </a:r>
            <a:br>
              <a:rPr lang="en-US" b="1" dirty="0"/>
            </a:br>
            <a:r>
              <a:rPr lang="en-US" b="1" dirty="0"/>
              <a:t>(Continued)</a:t>
            </a:r>
          </a:p>
        </p:txBody>
      </p:sp>
    </p:spTree>
    <p:extLst>
      <p:ext uri="{BB962C8B-B14F-4D97-AF65-F5344CB8AC3E}">
        <p14:creationId xmlns:p14="http://schemas.microsoft.com/office/powerpoint/2010/main" val="1961984332"/>
      </p:ext>
    </p:extLst>
  </p:cSld>
  <p:clrMapOvr>
    <a:masterClrMapping/>
  </p:clrMapOvr>
</p:sld>
</file>

<file path=ppt/theme/theme1.xml><?xml version="1.0" encoding="utf-8"?>
<a:theme xmlns:a="http://schemas.openxmlformats.org/drawingml/2006/main" name="10_blank">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TSGMEDCOM">
  <a:themeElements>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TSGMEDCOM" id="{F1F3E8D9-D265-43CC-ABF9-2F86A7210396}" vid="{748810CF-9EF8-4B49-8A92-CF776338AAF8}"/>
    </a:ext>
  </a:extLst>
</a:theme>
</file>

<file path=ppt/theme/theme3.xml><?xml version="1.0" encoding="utf-8"?>
<a:theme xmlns:a="http://schemas.openxmlformats.org/drawingml/2006/main" name="9_blank">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1_blank">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TSG">
  <a:themeElements>
    <a:clrScheme name="OTSG">
      <a:dk1>
        <a:srgbClr val="000000"/>
      </a:dk1>
      <a:lt1>
        <a:srgbClr val="FFFFFF"/>
      </a:lt1>
      <a:dk2>
        <a:srgbClr val="A7A7A7"/>
      </a:dk2>
      <a:lt2>
        <a:srgbClr val="535353"/>
      </a:lt2>
      <a:accent1>
        <a:srgbClr val="00CC99"/>
      </a:accent1>
      <a:accent2>
        <a:srgbClr val="3333CC"/>
      </a:accent2>
      <a:accent3>
        <a:srgbClr val="8F8F8F"/>
      </a:accent3>
      <a:accent4>
        <a:srgbClr val="707070"/>
      </a:accent4>
      <a:accent5>
        <a:srgbClr val="AAE2CA"/>
      </a:accent5>
      <a:accent6>
        <a:srgbClr val="2D2DB9"/>
      </a:accent6>
      <a:hlink>
        <a:srgbClr val="0000FF"/>
      </a:hlink>
      <a:folHlink>
        <a:srgbClr val="FF00FF"/>
      </a:folHlink>
    </a:clrScheme>
    <a:fontScheme name="OTSG">
      <a:majorFont>
        <a:latin typeface="Calibri"/>
        <a:ea typeface="Calibri"/>
        <a:cs typeface="Calibri"/>
      </a:majorFont>
      <a:minorFont>
        <a:latin typeface="Helvetica"/>
        <a:ea typeface="Helvetica"/>
        <a:cs typeface="Helvetica"/>
      </a:minorFont>
    </a:fontScheme>
    <a:fmtScheme name="OTS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Times New Roman"/>
            <a:ea typeface="Times New Roman"/>
            <a:cs typeface="Times New Roman"/>
            <a:sym typeface="Times New Roma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D7B4253AB10E045B8F89B0CAC04043A" ma:contentTypeVersion="13" ma:contentTypeDescription="Create a new document." ma:contentTypeScope="" ma:versionID="16fe0cc47c06a38e7536e9f3bef444be">
  <xsd:schema xmlns:xsd="http://www.w3.org/2001/XMLSchema" xmlns:xs="http://www.w3.org/2001/XMLSchema" xmlns:p="http://schemas.microsoft.com/office/2006/metadata/properties" xmlns:ns3="e9b9c788-5c51-4acc-a991-1d64aa7c36d8" xmlns:ns4="17bb79b7-74e2-4768-ad9f-91a2e6b6bf0c" targetNamespace="http://schemas.microsoft.com/office/2006/metadata/properties" ma:root="true" ma:fieldsID="9693954c79e355f8232c0a63c301adb8" ns3:_="" ns4:_="">
    <xsd:import namespace="e9b9c788-5c51-4acc-a991-1d64aa7c36d8"/>
    <xsd:import namespace="17bb79b7-74e2-4768-ad9f-91a2e6b6bf0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b9c788-5c51-4acc-a991-1d64aa7c36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bb79b7-74e2-4768-ad9f-91a2e6b6bf0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FEF59B1-0ED2-4133-A724-D8076B439B67}">
  <ds:schemaRefs>
    <ds:schemaRef ds:uri="http://schemas.microsoft.com/sharepoint/v3/contenttype/forms"/>
  </ds:schemaRefs>
</ds:datastoreItem>
</file>

<file path=customXml/itemProps2.xml><?xml version="1.0" encoding="utf-8"?>
<ds:datastoreItem xmlns:ds="http://schemas.openxmlformats.org/officeDocument/2006/customXml" ds:itemID="{64ED686C-C7A5-4C98-9F59-1C475CC8B0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b9c788-5c51-4acc-a991-1d64aa7c36d8"/>
    <ds:schemaRef ds:uri="17bb79b7-74e2-4768-ad9f-91a2e6b6bf0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F9483C-195B-4C06-B692-923FA9D43EC0}">
  <ds:schemaRefs>
    <ds:schemaRef ds:uri="http://schemas.openxmlformats.org/package/2006/metadata/core-properties"/>
    <ds:schemaRef ds:uri="http://purl.org/dc/elements/1.1/"/>
    <ds:schemaRef ds:uri="http://purl.org/dc/dcmitype/"/>
    <ds:schemaRef ds:uri="http://purl.org/dc/terms/"/>
    <ds:schemaRef ds:uri="http://www.w3.org/XML/1998/namespace"/>
    <ds:schemaRef ds:uri="e9b9c788-5c51-4acc-a991-1d64aa7c36d8"/>
    <ds:schemaRef ds:uri="http://schemas.microsoft.com/office/2006/documentManagement/types"/>
    <ds:schemaRef ds:uri="http://schemas.microsoft.com/office/2006/metadata/properties"/>
    <ds:schemaRef ds:uri="http://schemas.microsoft.com/office/infopath/2007/PartnerControls"/>
    <ds:schemaRef ds:uri="17bb79b7-74e2-4768-ad9f-91a2e6b6bf0c"/>
  </ds:schemaRefs>
</ds:datastoreItem>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emplate/>
  <TotalTime>21537</TotalTime>
  <Words>4286</Words>
  <Application>Microsoft Office PowerPoint</Application>
  <PresentationFormat>On-screen Show (4:3)</PresentationFormat>
  <Paragraphs>386</Paragraphs>
  <Slides>26</Slides>
  <Notes>6</Notes>
  <HiddenSlides>0</HiddenSlides>
  <MMClips>0</MMClips>
  <ScaleCrop>false</ScaleCrop>
  <HeadingPairs>
    <vt:vector size="8" baseType="variant">
      <vt:variant>
        <vt:lpstr>Fonts Used</vt:lpstr>
      </vt:variant>
      <vt:variant>
        <vt:i4>9</vt:i4>
      </vt:variant>
      <vt:variant>
        <vt:lpstr>Theme</vt:lpstr>
      </vt:variant>
      <vt:variant>
        <vt:i4>5</vt:i4>
      </vt:variant>
      <vt:variant>
        <vt:lpstr>Embedded OLE Servers</vt:lpstr>
      </vt:variant>
      <vt:variant>
        <vt:i4>1</vt:i4>
      </vt:variant>
      <vt:variant>
        <vt:lpstr>Slide Titles</vt:lpstr>
      </vt:variant>
      <vt:variant>
        <vt:i4>26</vt:i4>
      </vt:variant>
    </vt:vector>
  </HeadingPairs>
  <TitlesOfParts>
    <vt:vector size="41" baseType="lpstr">
      <vt:lpstr>Gulim</vt:lpstr>
      <vt:lpstr> Arial</vt:lpstr>
      <vt:lpstr>Aptos</vt:lpstr>
      <vt:lpstr>Arial</vt:lpstr>
      <vt:lpstr>Arial Black</vt:lpstr>
      <vt:lpstr>Calibri</vt:lpstr>
      <vt:lpstr>Symbol</vt:lpstr>
      <vt:lpstr>Times New Roman</vt:lpstr>
      <vt:lpstr>Wingdings</vt:lpstr>
      <vt:lpstr>10_blank</vt:lpstr>
      <vt:lpstr>OTSGMEDCOM</vt:lpstr>
      <vt:lpstr>9_blank</vt:lpstr>
      <vt:lpstr>Office Theme</vt:lpstr>
      <vt:lpstr>11_blank</vt:lpstr>
      <vt:lpstr>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Walker, Joseph W LTC USARMY MEDICAL COE (USA)</dc:creator>
  <cp:lastModifiedBy>Paul Goymerac</cp:lastModifiedBy>
  <cp:revision>464</cp:revision>
  <cp:lastPrinted>2023-02-10T21:51:14Z</cp:lastPrinted>
  <dcterms:modified xsi:type="dcterms:W3CDTF">2026-09-30T23:23:06Z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0x0101004D7B4253AB10E045B8F89B0CAC04043A</vt:lpwstr>
  </property>
</Properties>
</file>